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44"/>
  </p:notesMasterIdLst>
  <p:handoutMasterIdLst>
    <p:handoutMasterId r:id="rId45"/>
  </p:handoutMasterIdLst>
  <p:sldIdLst>
    <p:sldId id="258" r:id="rId2"/>
    <p:sldId id="521" r:id="rId3"/>
    <p:sldId id="559" r:id="rId4"/>
    <p:sldId id="524" r:id="rId5"/>
    <p:sldId id="526" r:id="rId6"/>
    <p:sldId id="527" r:id="rId7"/>
    <p:sldId id="528" r:id="rId8"/>
    <p:sldId id="581" r:id="rId9"/>
    <p:sldId id="531" r:id="rId10"/>
    <p:sldId id="530" r:id="rId11"/>
    <p:sldId id="533" r:id="rId12"/>
    <p:sldId id="536" r:id="rId13"/>
    <p:sldId id="532" r:id="rId14"/>
    <p:sldId id="568" r:id="rId15"/>
    <p:sldId id="570" r:id="rId16"/>
    <p:sldId id="572" r:id="rId17"/>
    <p:sldId id="534" r:id="rId18"/>
    <p:sldId id="537" r:id="rId19"/>
    <p:sldId id="538" r:id="rId20"/>
    <p:sldId id="539" r:id="rId21"/>
    <p:sldId id="569" r:id="rId22"/>
    <p:sldId id="589" r:id="rId23"/>
    <p:sldId id="560" r:id="rId24"/>
    <p:sldId id="562" r:id="rId25"/>
    <p:sldId id="577" r:id="rId26"/>
    <p:sldId id="576" r:id="rId27"/>
    <p:sldId id="545" r:id="rId28"/>
    <p:sldId id="579" r:id="rId29"/>
    <p:sldId id="584" r:id="rId30"/>
    <p:sldId id="585" r:id="rId31"/>
    <p:sldId id="586" r:id="rId32"/>
    <p:sldId id="587" r:id="rId33"/>
    <p:sldId id="578" r:id="rId34"/>
    <p:sldId id="582" r:id="rId35"/>
    <p:sldId id="566" r:id="rId36"/>
    <p:sldId id="567" r:id="rId37"/>
    <p:sldId id="573" r:id="rId38"/>
    <p:sldId id="575" r:id="rId39"/>
    <p:sldId id="548" r:id="rId40"/>
    <p:sldId id="553" r:id="rId41"/>
    <p:sldId id="498" r:id="rId42"/>
    <p:sldId id="554" r:id="rId4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84297" autoAdjust="0"/>
  </p:normalViewPr>
  <p:slideViewPr>
    <p:cSldViewPr>
      <p:cViewPr varScale="1">
        <p:scale>
          <a:sx n="92" d="100"/>
          <a:sy n="92" d="100"/>
        </p:scale>
        <p:origin x="2200" y="176"/>
      </p:cViewPr>
      <p:guideLst>
        <p:guide orient="horz" pos="2160"/>
        <p:guide pos="2880"/>
      </p:guideLst>
    </p:cSldViewPr>
  </p:slideViewPr>
  <p:outlineViewPr>
    <p:cViewPr>
      <p:scale>
        <a:sx n="33" d="100"/>
        <a:sy n="33" d="100"/>
      </p:scale>
      <p:origin x="0" y="1320"/>
    </p:cViewPr>
  </p:outlineViewPr>
  <p:notesTextViewPr>
    <p:cViewPr>
      <p:scale>
        <a:sx n="125" d="100"/>
        <a:sy n="125" d="100"/>
      </p:scale>
      <p:origin x="0" y="0"/>
    </p:cViewPr>
  </p:notesTextViewPr>
  <p:sorterViewPr>
    <p:cViewPr varScale="1">
      <p:scale>
        <a:sx n="1" d="1"/>
        <a:sy n="1" d="1"/>
      </p:scale>
      <p:origin x="0" y="-9704"/>
    </p:cViewPr>
  </p:sorterViewPr>
  <p:notesViewPr>
    <p:cSldViewPr>
      <p:cViewPr varScale="1">
        <p:scale>
          <a:sx n="53" d="100"/>
          <a:sy n="53" d="100"/>
        </p:scale>
        <p:origin x="-185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sz="1200">
                <a:cs typeface="+mn-cs"/>
              </a:defRPr>
            </a:lvl1pPr>
          </a:lstStyle>
          <a:p>
            <a:pPr>
              <a:defRPr/>
            </a:pPr>
            <a:endParaRPr lang="en-US"/>
          </a:p>
        </p:txBody>
      </p:sp>
      <p:sp>
        <p:nvSpPr>
          <p:cNvPr id="9114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sz="1200">
                <a:cs typeface="+mn-cs"/>
              </a:defRPr>
            </a:lvl1pPr>
          </a:lstStyle>
          <a:p>
            <a:pPr>
              <a:defRPr/>
            </a:pPr>
            <a:endParaRPr lang="en-US"/>
          </a:p>
        </p:txBody>
      </p:sp>
      <p:sp>
        <p:nvSpPr>
          <p:cNvPr id="9114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sz="1200"/>
            </a:lvl1pPr>
          </a:lstStyle>
          <a:p>
            <a:pPr>
              <a:defRPr/>
            </a:pPr>
            <a:fld id="{6A311640-EDCF-4924-8BD1-D47917E1BE38}" type="slidenum">
              <a:rPr lang="en-US" altLang="en-US"/>
              <a:pPr>
                <a:defRPr/>
              </a:pPr>
              <a:t>‹#›</a:t>
            </a:fld>
            <a:endParaRPr lang="en-US" altLang="en-US"/>
          </a:p>
        </p:txBody>
      </p:sp>
    </p:spTree>
    <p:extLst>
      <p:ext uri="{BB962C8B-B14F-4D97-AF65-F5344CB8AC3E}">
        <p14:creationId xmlns:p14="http://schemas.microsoft.com/office/powerpoint/2010/main" val="2558451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13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413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13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13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413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19026B4-91D4-4461-8DE2-467F92201B95}" type="slidenum">
              <a:rPr lang="en-US" altLang="en-US"/>
              <a:pPr>
                <a:defRPr/>
              </a:pPr>
              <a:t>‹#›</a:t>
            </a:fld>
            <a:endParaRPr lang="en-US" altLang="en-US"/>
          </a:p>
        </p:txBody>
      </p:sp>
    </p:spTree>
    <p:extLst>
      <p:ext uri="{BB962C8B-B14F-4D97-AF65-F5344CB8AC3E}">
        <p14:creationId xmlns:p14="http://schemas.microsoft.com/office/powerpoint/2010/main" val="3525495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F28342-B972-4F2F-BFD8-2D991033B583}" type="slidenum">
              <a:rPr lang="en-US" altLang="en-US" smtClean="0"/>
              <a:pPr>
                <a:spcBef>
                  <a:spcPct val="0"/>
                </a:spcBef>
              </a:pPr>
              <a:t>1</a:t>
            </a:fld>
            <a:endParaRPr lang="en-US" alt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52833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3C5E4433-C215-404A-A45F-80CA06B71B0D}" type="slidenum">
              <a:rPr lang="en-US" altLang="en-US" sz="1200">
                <a:latin typeface="Times" panose="02020603050405020304" pitchFamily="18" charset="0"/>
              </a:rPr>
              <a:pPr/>
              <a:t>10</a:t>
            </a:fld>
            <a:endParaRPr lang="en-US" altLang="en-US" sz="1200">
              <a:latin typeface="Times"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Larger tumors, more aggressive Br Ca</a:t>
            </a:r>
          </a:p>
          <a:p>
            <a:r>
              <a:rPr lang="en-US" altLang="en-US" dirty="0">
                <a:latin typeface="Times" panose="02020603050405020304" pitchFamily="18" charset="0"/>
              </a:rPr>
              <a:t>Wean HRT over 4 – 6 weeks; drop 2 doses a week, with 2 week breaks between changes.  </a:t>
            </a:r>
          </a:p>
          <a:p>
            <a:r>
              <a:rPr lang="en-US" altLang="en-US" dirty="0">
                <a:latin typeface="Times" panose="02020603050405020304" pitchFamily="18" charset="0"/>
              </a:rPr>
              <a:t>Annals Internal Medicine, 2002, 137:834</a:t>
            </a:r>
          </a:p>
          <a:p>
            <a:r>
              <a:rPr lang="en-US" altLang="en-US" dirty="0">
                <a:latin typeface="Times" panose="02020603050405020304" pitchFamily="18" charset="0"/>
              </a:rPr>
              <a:t>Fam Practice, 2002, 591</a:t>
            </a:r>
          </a:p>
          <a:p>
            <a:r>
              <a:rPr lang="en-US" altLang="en-US" dirty="0">
                <a:latin typeface="Times" panose="02020603050405020304" pitchFamily="18" charset="0"/>
              </a:rPr>
              <a:t>JAMA 2002, 288:321</a:t>
            </a:r>
          </a:p>
        </p:txBody>
      </p:sp>
    </p:spTree>
    <p:extLst>
      <p:ext uri="{BB962C8B-B14F-4D97-AF65-F5344CB8AC3E}">
        <p14:creationId xmlns:p14="http://schemas.microsoft.com/office/powerpoint/2010/main" val="15588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A433AEBC-F319-4B3F-AD8C-0848A5317170}" type="slidenum">
              <a:rPr lang="en-US" altLang="en-US" sz="1200">
                <a:latin typeface="Times" panose="02020603050405020304" pitchFamily="18" charset="0"/>
              </a:rPr>
              <a:pPr/>
              <a:t>11</a:t>
            </a:fld>
            <a:endParaRPr lang="en-US" altLang="en-US" sz="1200">
              <a:latin typeface="Times"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a:p>
            <a:r>
              <a:rPr lang="en-US" altLang="en-US" dirty="0">
                <a:latin typeface="Times" panose="02020603050405020304" pitchFamily="18" charset="0"/>
              </a:rPr>
              <a:t>Paxil Study JAMA 289 (21) 2827 –34; 2003</a:t>
            </a:r>
          </a:p>
          <a:p>
            <a:r>
              <a:rPr lang="en-US" altLang="en-US" dirty="0">
                <a:latin typeface="Times" panose="02020603050405020304" pitchFamily="18" charset="0"/>
              </a:rPr>
              <a:t>Paxil&gt;</a:t>
            </a:r>
            <a:r>
              <a:rPr lang="en-US" altLang="en-US" dirty="0" err="1">
                <a:latin typeface="Times" panose="02020603050405020304" pitchFamily="18" charset="0"/>
              </a:rPr>
              <a:t>Prozac?zofloft?celexa</a:t>
            </a:r>
            <a:r>
              <a:rPr lang="en-US" altLang="en-US" dirty="0">
                <a:latin typeface="Times" panose="02020603050405020304" pitchFamily="18" charset="0"/>
              </a:rPr>
              <a:t>, inhibits tamoxifen metabolites.  Depending on genotype, women may have decreased level of one of the most effective tamoxifen metabolites. J Natl Cancer Inst 2005, 97: 30 – 39.</a:t>
            </a:r>
          </a:p>
        </p:txBody>
      </p:sp>
    </p:spTree>
    <p:extLst>
      <p:ext uri="{BB962C8B-B14F-4D97-AF65-F5344CB8AC3E}">
        <p14:creationId xmlns:p14="http://schemas.microsoft.com/office/powerpoint/2010/main" val="336417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9708FAE2-A7F7-4708-8A33-5F8C7E9607C7}" type="slidenum">
              <a:rPr lang="en-US" altLang="en-US" sz="1200">
                <a:latin typeface="Times" panose="02020603050405020304" pitchFamily="18" charset="0"/>
              </a:rPr>
              <a:pPr/>
              <a:t>12</a:t>
            </a:fld>
            <a:endParaRPr lang="en-US" altLang="en-US" sz="1200">
              <a:latin typeface="Times" panose="02020603050405020304" pitchFamily="18" charset="0"/>
            </a:endParaRPr>
          </a:p>
        </p:txBody>
      </p:sp>
      <p:sp>
        <p:nvSpPr>
          <p:cNvPr id="72707" name="Rectangle 2"/>
          <p:cNvSpPr>
            <a:spLocks noGrp="1" noRot="1" noChangeAspect="1" noChangeArrowheads="1" noTextEdit="1"/>
          </p:cNvSpPr>
          <p:nvPr>
            <p:ph type="sldImg"/>
          </p:nvPr>
        </p:nvSpPr>
        <p:spPr>
          <a:xfrm>
            <a:off x="1143000" y="708025"/>
            <a:ext cx="4727575" cy="3544888"/>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Vitamin E may enhance effects; along with GLA</a:t>
            </a:r>
          </a:p>
          <a:p>
            <a:endParaRPr lang="en-US" altLang="en-US" dirty="0">
              <a:latin typeface="Times" panose="02020603050405020304" pitchFamily="18" charset="0"/>
            </a:endParaRPr>
          </a:p>
          <a:p>
            <a:r>
              <a:rPr lang="en-US" altLang="en-US" sz="1400" dirty="0">
                <a:latin typeface="Times" panose="02020603050405020304" pitchFamily="18" charset="0"/>
              </a:rPr>
              <a:t>Citrus </a:t>
            </a:r>
            <a:r>
              <a:rPr lang="en-US" altLang="en-US" sz="1400" dirty="0" err="1">
                <a:latin typeface="Times" panose="02020603050405020304" pitchFamily="18" charset="0"/>
              </a:rPr>
              <a:t>bioflavinoids</a:t>
            </a:r>
            <a:r>
              <a:rPr lang="en-US" altLang="en-US" sz="1400" dirty="0">
                <a:latin typeface="Times" panose="02020603050405020304" pitchFamily="18" charset="0"/>
              </a:rPr>
              <a:t>/</a:t>
            </a:r>
            <a:r>
              <a:rPr lang="en-US" altLang="en-US" sz="1400" dirty="0" err="1">
                <a:latin typeface="Times" panose="02020603050405020304" pitchFamily="18" charset="0"/>
              </a:rPr>
              <a:t>tangeritin</a:t>
            </a:r>
            <a:r>
              <a:rPr lang="en-US" altLang="en-US" sz="1400" dirty="0">
                <a:latin typeface="Times" panose="02020603050405020304" pitchFamily="18" charset="0"/>
              </a:rPr>
              <a:t> inhibited effectiveness</a:t>
            </a:r>
          </a:p>
          <a:p>
            <a:endParaRPr lang="en-US" altLang="en-US" dirty="0">
              <a:latin typeface="Times" panose="02020603050405020304" pitchFamily="18" charset="0"/>
            </a:endParaRPr>
          </a:p>
        </p:txBody>
      </p:sp>
    </p:spTree>
    <p:extLst>
      <p:ext uri="{BB962C8B-B14F-4D97-AF65-F5344CB8AC3E}">
        <p14:creationId xmlns:p14="http://schemas.microsoft.com/office/powerpoint/2010/main" val="288285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98BCB4DE-766F-469A-AA59-CBD5908700CC}" type="slidenum">
              <a:rPr lang="en-US" altLang="en-US" sz="1200">
                <a:latin typeface="Times" panose="02020603050405020304" pitchFamily="18" charset="0"/>
              </a:rPr>
              <a:pPr/>
              <a:t>13</a:t>
            </a:fld>
            <a:endParaRPr lang="en-US" altLang="en-US" sz="1200">
              <a:latin typeface="Times"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Times" panose="02020603050405020304" pitchFamily="18" charset="0"/>
              </a:rPr>
              <a:t>Megace</a:t>
            </a:r>
            <a:r>
              <a:rPr lang="en-US" altLang="en-US" dirty="0">
                <a:latin typeface="Times" panose="02020603050405020304" pitchFamily="18" charset="0"/>
              </a:rPr>
              <a:t>: HF for patients on tamoxifen may get worse before improving</a:t>
            </a:r>
          </a:p>
          <a:p>
            <a:r>
              <a:rPr lang="en-US" altLang="en-US" dirty="0">
                <a:latin typeface="Times" panose="02020603050405020304" pitchFamily="18" charset="0"/>
              </a:rPr>
              <a:t>Estrogen therapy positives: less colon cancer, preserve collagen in skin, osteoporosis reduction ,? </a:t>
            </a:r>
            <a:r>
              <a:rPr lang="en-US" altLang="en-US" dirty="0" err="1">
                <a:latin typeface="Times" panose="02020603050405020304" pitchFamily="18" charset="0"/>
              </a:rPr>
              <a:t>Alzheimers</a:t>
            </a:r>
            <a:r>
              <a:rPr lang="en-US" altLang="en-US" dirty="0">
                <a:latin typeface="Times" panose="02020603050405020304" pitchFamily="18" charset="0"/>
              </a:rPr>
              <a:t>; less HF, better LDL, vaginal health</a:t>
            </a:r>
          </a:p>
          <a:p>
            <a:r>
              <a:rPr lang="en-US" altLang="en-US" dirty="0">
                <a:latin typeface="Times" panose="02020603050405020304" pitchFamily="18" charset="0"/>
              </a:rPr>
              <a:t>Estrogen therapy negatives:</a:t>
            </a:r>
          </a:p>
          <a:p>
            <a:r>
              <a:rPr lang="en-US" altLang="en-US" dirty="0">
                <a:latin typeface="Times" panose="02020603050405020304" pitchFamily="18" charset="0"/>
              </a:rPr>
              <a:t>Elevated TG, CHD, migraine, fibroids; long term: gall stones, </a:t>
            </a:r>
            <a:r>
              <a:rPr lang="en-US" altLang="en-US" dirty="0" err="1">
                <a:latin typeface="Times" panose="02020603050405020304" pitchFamily="18" charset="0"/>
              </a:rPr>
              <a:t>brca</a:t>
            </a:r>
            <a:r>
              <a:rPr lang="en-US" altLang="en-US" dirty="0">
                <a:latin typeface="Times" panose="02020603050405020304" pitchFamily="18" charset="0"/>
              </a:rPr>
              <a:t>; endometrial ca without </a:t>
            </a:r>
            <a:r>
              <a:rPr lang="en-US" altLang="en-US" dirty="0" err="1">
                <a:latin typeface="Times" panose="02020603050405020304" pitchFamily="18" charset="0"/>
              </a:rPr>
              <a:t>progesten</a:t>
            </a:r>
            <a:endParaRPr lang="en-US" altLang="en-US" dirty="0">
              <a:latin typeface="Times" panose="02020603050405020304" pitchFamily="18" charset="0"/>
            </a:endParaRPr>
          </a:p>
          <a:p>
            <a:endParaRPr lang="en-US" altLang="en-US" dirty="0">
              <a:latin typeface="Times" panose="02020603050405020304" pitchFamily="18" charset="0"/>
            </a:endParaRPr>
          </a:p>
        </p:txBody>
      </p:sp>
    </p:spTree>
    <p:extLst>
      <p:ext uri="{BB962C8B-B14F-4D97-AF65-F5344CB8AC3E}">
        <p14:creationId xmlns:p14="http://schemas.microsoft.com/office/powerpoint/2010/main" val="36936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83E45DB-61BE-40FD-AF4B-5892B2E1BF93}" type="slidenum">
              <a:rPr lang="en-US" altLang="en-US" sz="1200">
                <a:latin typeface="Times" panose="02020603050405020304" pitchFamily="18" charset="0"/>
              </a:rPr>
              <a:pPr/>
              <a:t>14</a:t>
            </a:fld>
            <a:endParaRPr lang="en-US" altLang="en-US" sz="1200">
              <a:latin typeface="Times" panose="02020603050405020304" pitchFamily="18" charset="0"/>
            </a:endParaRPr>
          </a:p>
        </p:txBody>
      </p:sp>
      <p:sp>
        <p:nvSpPr>
          <p:cNvPr id="72707"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a:latin typeface="Times" panose="02020603050405020304" pitchFamily="18" charset="0"/>
                <a:ea typeface="ヒラギノ角ゴ Pro W3" charset="-128"/>
              </a:rPr>
              <a:t>Hotflashes are subjective, open to interpretation and expectations</a:t>
            </a:r>
          </a:p>
          <a:p>
            <a:r>
              <a:rPr lang="en-US" altLang="en-US">
                <a:latin typeface="Times" panose="02020603050405020304" pitchFamily="18" charset="0"/>
                <a:ea typeface="ヒラギノ角ゴ Pro W3" charset="-128"/>
              </a:rPr>
              <a:t>Opportunity for education</a:t>
            </a:r>
          </a:p>
          <a:p>
            <a:endParaRPr lang="en-US" altLang="en-US">
              <a:latin typeface="Times" panose="02020603050405020304" pitchFamily="18" charset="0"/>
              <a:ea typeface="ヒラギノ角ゴ Pro W3" charset="-128"/>
            </a:endParaRPr>
          </a:p>
        </p:txBody>
      </p:sp>
    </p:spTree>
    <p:extLst>
      <p:ext uri="{BB962C8B-B14F-4D97-AF65-F5344CB8AC3E}">
        <p14:creationId xmlns:p14="http://schemas.microsoft.com/office/powerpoint/2010/main" val="353160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6730E6CF-6FF5-4EF4-832A-E2D4B4CFB3CD}" type="slidenum">
              <a:rPr lang="en-US" altLang="en-US" sz="1200">
                <a:latin typeface="Times" panose="02020603050405020304" pitchFamily="18" charset="0"/>
              </a:rPr>
              <a:pPr/>
              <a:t>15</a:t>
            </a:fld>
            <a:endParaRPr lang="en-US" altLang="en-US" sz="1200">
              <a:latin typeface="Times"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ea typeface="ヒラギノ角ゴ Pro W3" charset="-128"/>
              </a:rPr>
              <a:t>Uncertain of mechanism, does not stimulate cells of the reproductive tract, nor change estrogen levels : </a:t>
            </a:r>
            <a:r>
              <a:rPr lang="en-US" altLang="en-US" dirty="0" err="1">
                <a:latin typeface="Times" panose="02020603050405020304" pitchFamily="18" charset="0"/>
                <a:ea typeface="ヒラギノ角ゴ Pro W3" charset="-128"/>
              </a:rPr>
              <a:t>Liske</a:t>
            </a:r>
            <a:r>
              <a:rPr lang="en-US" altLang="en-US" dirty="0">
                <a:latin typeface="Times" panose="02020603050405020304" pitchFamily="18" charset="0"/>
                <a:ea typeface="ヒラギノ角ゴ Pro W3" charset="-128"/>
              </a:rPr>
              <a:t> 2002; </a:t>
            </a:r>
            <a:r>
              <a:rPr lang="en-US" altLang="en-US" dirty="0" err="1">
                <a:latin typeface="Times" panose="02020603050405020304" pitchFamily="18" charset="0"/>
                <a:ea typeface="ヒラギノ角ゴ Pro W3" charset="-128"/>
              </a:rPr>
              <a:t>Wuttke</a:t>
            </a:r>
            <a:r>
              <a:rPr lang="en-US" altLang="en-US" dirty="0">
                <a:latin typeface="Times" panose="02020603050405020304" pitchFamily="18" charset="0"/>
                <a:ea typeface="ヒラギノ角ゴ Pro W3" charset="-128"/>
              </a:rPr>
              <a:t> 2003 showed some stimulation and impact on bone, may act as a SERM.</a:t>
            </a:r>
          </a:p>
          <a:p>
            <a:r>
              <a:rPr lang="en-US" altLang="en-US" dirty="0">
                <a:latin typeface="Times" panose="02020603050405020304" pitchFamily="18" charset="0"/>
                <a:ea typeface="ヒラギノ角ゴ Pro W3" charset="-128"/>
              </a:rPr>
              <a:t>Less benefit with Br Ca survivors on tamoxifen: 2001 JCO no benefit; </a:t>
            </a:r>
            <a:r>
              <a:rPr lang="en-US" altLang="en-US" dirty="0" err="1">
                <a:latin typeface="Times" panose="02020603050405020304" pitchFamily="18" charset="0"/>
                <a:ea typeface="ヒラギノ角ゴ Pro W3" charset="-128"/>
              </a:rPr>
              <a:t>Maturitas</a:t>
            </a:r>
            <a:r>
              <a:rPr lang="en-US" altLang="en-US" dirty="0">
                <a:latin typeface="Times" panose="02020603050405020304" pitchFamily="18" charset="0"/>
                <a:ea typeface="ヒラギノ角ゴ Pro W3" charset="-128"/>
              </a:rPr>
              <a:t> 2003 found significant impact.  </a:t>
            </a:r>
          </a:p>
          <a:p>
            <a:r>
              <a:rPr lang="en-US" altLang="en-US" dirty="0">
                <a:latin typeface="Times" panose="02020603050405020304" pitchFamily="18" charset="0"/>
                <a:ea typeface="ヒラギノ角ゴ Pro W3" charset="-128"/>
              </a:rPr>
              <a:t>Women taking black cohosh (5% of AA and 2% of whites) were 61% less likely to have breast cancer in case control: Tim </a:t>
            </a:r>
            <a:r>
              <a:rPr lang="en-US" altLang="en-US" dirty="0" err="1">
                <a:latin typeface="Times" panose="02020603050405020304" pitchFamily="18" charset="0"/>
                <a:ea typeface="ヒラギノ角ゴ Pro W3" charset="-128"/>
              </a:rPr>
              <a:t>Rebbeck</a:t>
            </a:r>
            <a:r>
              <a:rPr lang="en-US" altLang="en-US" dirty="0">
                <a:latin typeface="Times" panose="02020603050405020304" pitchFamily="18" charset="0"/>
                <a:ea typeface="ヒラギノ角ゴ Pro W3" charset="-128"/>
              </a:rPr>
              <a:t> of U Penn study.  Int J Cancer</a:t>
            </a:r>
          </a:p>
          <a:p>
            <a:r>
              <a:rPr lang="en-US" altLang="en-US" dirty="0">
                <a:latin typeface="Times" panose="02020603050405020304" pitchFamily="18" charset="0"/>
                <a:ea typeface="ヒラギノ角ゴ Pro W3" charset="-128"/>
              </a:rPr>
              <a:t>Contraindicated in women at risk for pregnancy</a:t>
            </a:r>
          </a:p>
          <a:p>
            <a:r>
              <a:rPr lang="en-US" altLang="en-US" dirty="0">
                <a:latin typeface="Times" panose="02020603050405020304" pitchFamily="18" charset="0"/>
                <a:ea typeface="ヒラギノ角ゴ Pro W3" charset="-128"/>
              </a:rPr>
              <a:t>Used by Native Americans for depression</a:t>
            </a:r>
          </a:p>
        </p:txBody>
      </p:sp>
    </p:spTree>
    <p:extLst>
      <p:ext uri="{BB962C8B-B14F-4D97-AF65-F5344CB8AC3E}">
        <p14:creationId xmlns:p14="http://schemas.microsoft.com/office/powerpoint/2010/main" val="149797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0E2541AA-ED2C-456A-B8C9-F0E000177ABD}" type="slidenum">
              <a:rPr lang="en-US" altLang="en-US" sz="1200">
                <a:latin typeface="Times" panose="02020603050405020304" pitchFamily="18" charset="0"/>
              </a:rPr>
              <a:pPr/>
              <a:t>16</a:t>
            </a:fld>
            <a:endParaRPr lang="en-US" altLang="en-US" sz="1200">
              <a:latin typeface="Times"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a typeface="ヒラギノ角ゴ Pro W3" charset="-128"/>
            </a:endParaRPr>
          </a:p>
        </p:txBody>
      </p:sp>
    </p:spTree>
    <p:extLst>
      <p:ext uri="{BB962C8B-B14F-4D97-AF65-F5344CB8AC3E}">
        <p14:creationId xmlns:p14="http://schemas.microsoft.com/office/powerpoint/2010/main" val="717804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Times" panose="02020603050405020304" pitchFamily="18"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A7998225-7C10-4750-85A5-4DF17175C313}" type="slidenum">
              <a:rPr lang="en-US" altLang="en-US" sz="1200">
                <a:latin typeface="Times" panose="02020603050405020304" pitchFamily="18" charset="0"/>
              </a:rPr>
              <a:pPr/>
              <a:t>17</a:t>
            </a:fld>
            <a:endParaRPr lang="en-US" altLang="en-US" sz="1200">
              <a:latin typeface="Times" panose="02020603050405020304" pitchFamily="18" charset="0"/>
            </a:endParaRPr>
          </a:p>
        </p:txBody>
      </p:sp>
    </p:spTree>
    <p:extLst>
      <p:ext uri="{BB962C8B-B14F-4D97-AF65-F5344CB8AC3E}">
        <p14:creationId xmlns:p14="http://schemas.microsoft.com/office/powerpoint/2010/main" val="4079532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9AE5CA30-48C7-4B8B-BDE1-47F7931D40FD}" type="slidenum">
              <a:rPr lang="en-US" altLang="en-US" sz="1200">
                <a:latin typeface="Times" panose="02020603050405020304" pitchFamily="18" charset="0"/>
              </a:rPr>
              <a:pPr/>
              <a:t>18</a:t>
            </a:fld>
            <a:endParaRPr lang="en-US" altLang="en-US" sz="1200">
              <a:latin typeface="Times"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Increased risk of recurrence with </a:t>
            </a:r>
            <a:r>
              <a:rPr lang="en-US" altLang="en-US" dirty="0" err="1">
                <a:latin typeface="Times" panose="02020603050405020304" pitchFamily="18" charset="0"/>
              </a:rPr>
              <a:t>Tibolone</a:t>
            </a:r>
            <a:r>
              <a:rPr lang="en-US" altLang="en-US" dirty="0">
                <a:latin typeface="Times" panose="02020603050405020304" pitchFamily="18" charset="0"/>
              </a:rPr>
              <a:t> users</a:t>
            </a:r>
          </a:p>
          <a:p>
            <a:r>
              <a:rPr lang="en-US" altLang="en-US" dirty="0">
                <a:latin typeface="Times" panose="02020603050405020304" pitchFamily="18" charset="0"/>
              </a:rPr>
              <a:t>Bupropion may improve sexual function, but interferes with tamoxifen</a:t>
            </a:r>
          </a:p>
        </p:txBody>
      </p:sp>
    </p:spTree>
    <p:extLst>
      <p:ext uri="{BB962C8B-B14F-4D97-AF65-F5344CB8AC3E}">
        <p14:creationId xmlns:p14="http://schemas.microsoft.com/office/powerpoint/2010/main" val="3329289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C7B320FF-B958-465C-AE7B-007AA2AAE184}" type="slidenum">
              <a:rPr lang="en-US" altLang="en-US" sz="1200">
                <a:latin typeface="Times" panose="02020603050405020304" pitchFamily="18" charset="0"/>
              </a:rPr>
              <a:pPr/>
              <a:t>19</a:t>
            </a:fld>
            <a:endParaRPr lang="en-US" altLang="en-US" sz="1200">
              <a:latin typeface="Times"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Impacte</a:t>
            </a:r>
            <a:r>
              <a:rPr lang="en-US" altLang="en-US" baseline="0" dirty="0">
                <a:latin typeface="Times" panose="02020603050405020304" pitchFamily="18" charset="0"/>
              </a:rPr>
              <a:t>d with and without HF</a:t>
            </a:r>
            <a:endParaRPr lang="en-US" altLang="en-US" dirty="0">
              <a:latin typeface="Times" panose="02020603050405020304" pitchFamily="18" charset="0"/>
            </a:endParaRPr>
          </a:p>
        </p:txBody>
      </p:sp>
    </p:spTree>
    <p:extLst>
      <p:ext uri="{BB962C8B-B14F-4D97-AF65-F5344CB8AC3E}">
        <p14:creationId xmlns:p14="http://schemas.microsoft.com/office/powerpoint/2010/main" val="119628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901155C1-E3E5-4884-8C86-057D005B028C}" type="slidenum">
              <a:rPr lang="en-US" altLang="en-US" sz="1200">
                <a:latin typeface="Times" panose="02020603050405020304" pitchFamily="18" charset="0"/>
              </a:rPr>
              <a:pPr/>
              <a:t>2</a:t>
            </a:fld>
            <a:endParaRPr lang="en-US" altLang="en-US" sz="1200">
              <a:latin typeface="Times"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Bonding event, across cultures</a:t>
            </a:r>
          </a:p>
        </p:txBody>
      </p:sp>
    </p:spTree>
    <p:extLst>
      <p:ext uri="{BB962C8B-B14F-4D97-AF65-F5344CB8AC3E}">
        <p14:creationId xmlns:p14="http://schemas.microsoft.com/office/powerpoint/2010/main" val="3648506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76D8BA5C-5C39-4EBD-A987-0F5C81786297}" type="slidenum">
              <a:rPr lang="en-US" altLang="en-US" sz="1200">
                <a:latin typeface="Times" panose="02020603050405020304" pitchFamily="18" charset="0"/>
              </a:rPr>
              <a:pPr/>
              <a:t>20</a:t>
            </a:fld>
            <a:endParaRPr lang="en-US" altLang="en-US" sz="1200">
              <a:latin typeface="Times"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No help</a:t>
            </a:r>
            <a:r>
              <a:rPr lang="en-US" altLang="en-US" baseline="0" dirty="0">
                <a:latin typeface="Times" panose="02020603050405020304" pitchFamily="18" charset="0"/>
              </a:rPr>
              <a:t> with HRT (increases risk of dementia if started after 65)</a:t>
            </a:r>
            <a:endParaRPr lang="en-US" altLang="en-US" dirty="0">
              <a:latin typeface="Times" panose="02020603050405020304" pitchFamily="18" charset="0"/>
            </a:endParaRPr>
          </a:p>
          <a:p>
            <a:r>
              <a:rPr lang="en-US" altLang="en-US" dirty="0">
                <a:latin typeface="Times" panose="02020603050405020304" pitchFamily="18" charset="0"/>
              </a:rPr>
              <a:t>Neurology 2009 72 (21) 1850 - 7</a:t>
            </a:r>
          </a:p>
          <a:p>
            <a:r>
              <a:rPr lang="en-US" altLang="en-US" dirty="0">
                <a:latin typeface="Times" panose="02020603050405020304" pitchFamily="18" charset="0"/>
              </a:rPr>
              <a:t>Cognitive issues r/t symptoms not to menopause itself</a:t>
            </a:r>
          </a:p>
        </p:txBody>
      </p:sp>
    </p:spTree>
    <p:extLst>
      <p:ext uri="{BB962C8B-B14F-4D97-AF65-F5344CB8AC3E}">
        <p14:creationId xmlns:p14="http://schemas.microsoft.com/office/powerpoint/2010/main" val="3972410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ED040451-A938-40CD-8571-372BF1546A32}" type="slidenum">
              <a:rPr lang="en-US" altLang="en-US" sz="1200">
                <a:latin typeface="Times" panose="02020603050405020304" pitchFamily="18" charset="0"/>
              </a:rPr>
              <a:pPr/>
              <a:t>21</a:t>
            </a:fld>
            <a:endParaRPr lang="en-US" altLang="en-US" sz="1200">
              <a:latin typeface="Times" panose="02020603050405020304" pitchFamily="18" charset="0"/>
            </a:endParaRPr>
          </a:p>
        </p:txBody>
      </p:sp>
      <p:sp>
        <p:nvSpPr>
          <p:cNvPr id="7885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lvl="1"/>
            <a:r>
              <a:rPr lang="en-US" altLang="en-US" dirty="0">
                <a:latin typeface="Times" panose="02020603050405020304" pitchFamily="18" charset="0"/>
                <a:ea typeface="ヒラギノ角ゴ Pro W3" charset="-128"/>
              </a:rPr>
              <a:t>Dose frequently used: 300 mg </a:t>
            </a:r>
            <a:r>
              <a:rPr lang="en-US" altLang="en-US" dirty="0" err="1">
                <a:latin typeface="Times" panose="02020603050405020304" pitchFamily="18" charset="0"/>
                <a:ea typeface="ヒラギノ角ゴ Pro W3" charset="-128"/>
              </a:rPr>
              <a:t>tid</a:t>
            </a:r>
            <a:r>
              <a:rPr lang="en-US" altLang="en-US" dirty="0">
                <a:latin typeface="Times" panose="02020603050405020304" pitchFamily="18" charset="0"/>
                <a:ea typeface="ヒラギノ角ゴ Pro W3" charset="-128"/>
              </a:rPr>
              <a:t>; </a:t>
            </a:r>
            <a:r>
              <a:rPr lang="en-US" altLang="en-US" dirty="0">
                <a:latin typeface="Arial" panose="020B0604020202020204" pitchFamily="34" charset="0"/>
                <a:ea typeface="ヒラギノ角ゴ Pro W3" charset="-128"/>
              </a:rPr>
              <a:t>61 – 75% less symptoms</a:t>
            </a:r>
            <a:endParaRPr lang="en-US" altLang="en-US" dirty="0">
              <a:latin typeface="Times" panose="02020603050405020304" pitchFamily="18" charset="0"/>
              <a:ea typeface="ヒラギノ角ゴ Pro W3" charset="-128"/>
            </a:endParaRPr>
          </a:p>
          <a:p>
            <a:r>
              <a:rPr lang="en-US" altLang="en-US" dirty="0">
                <a:latin typeface="Times" panose="02020603050405020304" pitchFamily="18" charset="0"/>
                <a:ea typeface="ヒラギノ角ゴ Pro W3" charset="-128"/>
              </a:rPr>
              <a:t>Side effects: GI, headache, insomnia SJW</a:t>
            </a:r>
          </a:p>
          <a:p>
            <a:r>
              <a:rPr lang="en-US" altLang="en-US" dirty="0">
                <a:latin typeface="Times" panose="02020603050405020304" pitchFamily="18" charset="0"/>
                <a:ea typeface="ヒラギノ角ゴ Pro W3" charset="-128"/>
              </a:rPr>
              <a:t>See many patients using </a:t>
            </a:r>
            <a:r>
              <a:rPr lang="en-US" altLang="en-US" dirty="0" err="1">
                <a:latin typeface="Times" panose="02020603050405020304" pitchFamily="18" charset="0"/>
                <a:ea typeface="ヒラギノ角ゴ Pro W3" charset="-128"/>
              </a:rPr>
              <a:t>gfj</a:t>
            </a:r>
            <a:r>
              <a:rPr lang="en-US" altLang="en-US" dirty="0">
                <a:latin typeface="Times" panose="02020603050405020304" pitchFamily="18" charset="0"/>
                <a:ea typeface="ヒラギノ角ゴ Pro W3" charset="-128"/>
              </a:rPr>
              <a:t>; due to taste changes</a:t>
            </a:r>
          </a:p>
          <a:p>
            <a:r>
              <a:rPr lang="en-US" altLang="en-US" dirty="0" err="1">
                <a:latin typeface="Times" panose="02020603050405020304" pitchFamily="18" charset="0"/>
                <a:ea typeface="ヒラギノ角ゴ Pro W3" charset="-128"/>
              </a:rPr>
              <a:t>Doxetaxel</a:t>
            </a:r>
            <a:r>
              <a:rPr lang="en-US" altLang="en-US" dirty="0">
                <a:latin typeface="Times" panose="02020603050405020304" pitchFamily="18" charset="0"/>
                <a:ea typeface="ヒラギノ角ゴ Pro W3" charset="-128"/>
              </a:rPr>
              <a:t>: outcomes vary by </a:t>
            </a:r>
            <a:r>
              <a:rPr lang="en-US" altLang="en-US" dirty="0" err="1">
                <a:latin typeface="Times" panose="02020603050405020304" pitchFamily="18" charset="0"/>
                <a:ea typeface="ヒラギノ角ゴ Pro W3" charset="-128"/>
              </a:rPr>
              <a:t>pt’s</a:t>
            </a:r>
            <a:r>
              <a:rPr lang="en-US" altLang="en-US" dirty="0">
                <a:latin typeface="Times" panose="02020603050405020304" pitchFamily="18" charset="0"/>
                <a:ea typeface="ヒラギノ角ゴ Pro W3" charset="-128"/>
              </a:rPr>
              <a:t> level, may be impacted by cytochrome P450 status, with increased clearance = </a:t>
            </a:r>
            <a:r>
              <a:rPr lang="en-US" altLang="en-US" dirty="0" err="1">
                <a:latin typeface="Times" panose="02020603050405020304" pitchFamily="18" charset="0"/>
                <a:ea typeface="ヒラギノ角ゴ Pro W3" charset="-128"/>
              </a:rPr>
              <a:t>tx</a:t>
            </a:r>
            <a:r>
              <a:rPr lang="en-US" altLang="en-US" dirty="0">
                <a:latin typeface="Times" panose="02020603050405020304" pitchFamily="18" charset="0"/>
                <a:ea typeface="ヒラギノ角ゴ Pro W3" charset="-128"/>
              </a:rPr>
              <a:t> </a:t>
            </a:r>
            <a:r>
              <a:rPr lang="en-US" altLang="en-US" dirty="0" err="1">
                <a:latin typeface="Times" panose="02020603050405020304" pitchFamily="18" charset="0"/>
                <a:ea typeface="ヒラギノ角ゴ Pro W3" charset="-128"/>
              </a:rPr>
              <a:t>fx</a:t>
            </a:r>
            <a:r>
              <a:rPr lang="en-US" altLang="en-US" dirty="0">
                <a:latin typeface="Times" panose="02020603050405020304" pitchFamily="18" charset="0"/>
                <a:ea typeface="ヒラギノ角ゴ Pro W3" charset="-128"/>
              </a:rPr>
              <a:t>.  ?? Give with GFJ</a:t>
            </a:r>
          </a:p>
          <a:p>
            <a:endParaRPr lang="en-US" altLang="en-US" sz="1000" dirty="0">
              <a:latin typeface="Times" panose="02020603050405020304" pitchFamily="18" charset="0"/>
              <a:ea typeface="ヒラギノ角ゴ Pro W3" charset="-128"/>
            </a:endParaRPr>
          </a:p>
        </p:txBody>
      </p:sp>
    </p:spTree>
    <p:extLst>
      <p:ext uri="{BB962C8B-B14F-4D97-AF65-F5344CB8AC3E}">
        <p14:creationId xmlns:p14="http://schemas.microsoft.com/office/powerpoint/2010/main" val="289016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76D8BA5C-5C39-4EBD-A987-0F5C81786297}" type="slidenum">
              <a:rPr lang="en-US" altLang="en-US" sz="1200">
                <a:latin typeface="Times" panose="02020603050405020304" pitchFamily="18" charset="0"/>
              </a:rPr>
              <a:pPr/>
              <a:t>22</a:t>
            </a:fld>
            <a:endParaRPr lang="en-US" altLang="en-US" sz="1200">
              <a:latin typeface="Times"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Times" panose="02020603050405020304" pitchFamily="18" charset="0"/>
              </a:rPr>
              <a:t>Springerplus</a:t>
            </a:r>
            <a:r>
              <a:rPr lang="en-US" altLang="en-US" dirty="0">
                <a:latin typeface="Times" panose="02020603050405020304" pitchFamily="18" charset="0"/>
              </a:rPr>
              <a:t> (2016). 5:585  </a:t>
            </a:r>
            <a:r>
              <a:rPr lang="en-US" altLang="en-US" dirty="0" err="1">
                <a:latin typeface="Times" panose="02020603050405020304" pitchFamily="18" charset="0"/>
              </a:rPr>
              <a:t>doi</a:t>
            </a:r>
            <a:r>
              <a:rPr lang="en-US" altLang="en-US" dirty="0">
                <a:latin typeface="Times" panose="02020603050405020304" pitchFamily="18" charset="0"/>
              </a:rPr>
              <a:t>. 10.1186s40064-016-2216-3</a:t>
            </a:r>
          </a:p>
        </p:txBody>
      </p:sp>
    </p:spTree>
    <p:extLst>
      <p:ext uri="{BB962C8B-B14F-4D97-AF65-F5344CB8AC3E}">
        <p14:creationId xmlns:p14="http://schemas.microsoft.com/office/powerpoint/2010/main" val="1010039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F2C956A3-C719-415D-B960-7075A2392B98}" type="slidenum">
              <a:rPr lang="en-US" altLang="en-US" sz="1200">
                <a:latin typeface="Times" panose="02020603050405020304" pitchFamily="18" charset="0"/>
              </a:rPr>
              <a:pPr/>
              <a:t>23</a:t>
            </a:fld>
            <a:endParaRPr lang="en-US" altLang="en-US" sz="1200">
              <a:latin typeface="Times" panose="02020603050405020304" pitchFamily="18" charset="0"/>
            </a:endParaRPr>
          </a:p>
        </p:txBody>
      </p:sp>
      <p:sp>
        <p:nvSpPr>
          <p:cNvPr id="68611"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32943" indent="-232943"/>
            <a:r>
              <a:rPr lang="en-US" altLang="en-US" dirty="0">
                <a:latin typeface="Times" panose="02020603050405020304" pitchFamily="18" charset="0"/>
                <a:ea typeface="ヒラギノ角ゴ Pro W3" charset="-128"/>
              </a:rPr>
              <a:t>Like wearing a sweater versus a t-shirt</a:t>
            </a:r>
          </a:p>
          <a:p>
            <a:pPr marL="232943" indent="-232943"/>
            <a:r>
              <a:rPr lang="en-US" altLang="en-US" dirty="0">
                <a:latin typeface="Times" panose="02020603050405020304" pitchFamily="18" charset="0"/>
                <a:ea typeface="ヒラギノ角ゴ Pro W3" charset="-128"/>
              </a:rPr>
              <a:t>Archives of </a:t>
            </a:r>
            <a:r>
              <a:rPr lang="en-US" altLang="en-US" dirty="0" err="1">
                <a:latin typeface="Times" panose="02020603050405020304" pitchFamily="18" charset="0"/>
                <a:ea typeface="ヒラギノ角ゴ Pro W3" charset="-128"/>
              </a:rPr>
              <a:t>Int</a:t>
            </a:r>
            <a:r>
              <a:rPr lang="en-US" altLang="en-US" dirty="0">
                <a:latin typeface="Times" panose="02020603050405020304" pitchFamily="18" charset="0"/>
                <a:ea typeface="ヒラギノ角ゴ Pro W3" charset="-128"/>
              </a:rPr>
              <a:t> Med, 2010; 170(13) 1161 – 7; loss of weight limited HF (1.32 per 5 kg loss); and waist circumference (1.32 per 5 cm)</a:t>
            </a:r>
          </a:p>
          <a:p>
            <a:pPr marL="232943" indent="-232943"/>
            <a:r>
              <a:rPr lang="en-US" altLang="en-US" dirty="0">
                <a:latin typeface="Times" panose="02020603050405020304" pitchFamily="18" charset="0"/>
                <a:ea typeface="ヒラギノ角ゴ Pro W3" charset="-128"/>
              </a:rPr>
              <a:t>Avoid &gt;10% at a time, to limit rebound compensations: Decrease</a:t>
            </a:r>
            <a:r>
              <a:rPr lang="en-US" altLang="en-US" baseline="0" dirty="0">
                <a:latin typeface="Times" panose="02020603050405020304" pitchFamily="18" charset="0"/>
                <a:ea typeface="ヒラギノ角ゴ Pro W3" charset="-128"/>
              </a:rPr>
              <a:t>d metabolism, NEAT, hunger hormones</a:t>
            </a:r>
            <a:endParaRPr lang="en-US" altLang="en-US" dirty="0">
              <a:latin typeface="Times" panose="02020603050405020304" pitchFamily="18" charset="0"/>
              <a:ea typeface="ヒラギノ角ゴ Pro W3" charset="-128"/>
            </a:endParaRPr>
          </a:p>
          <a:p>
            <a:pPr marL="232943" indent="-232943"/>
            <a:endParaRPr lang="en-US" altLang="en-US" dirty="0">
              <a:latin typeface="Times" panose="02020603050405020304" pitchFamily="18" charset="0"/>
              <a:ea typeface="ヒラギノ角ゴ Pro W3" charset="-128"/>
            </a:endParaRPr>
          </a:p>
          <a:p>
            <a:pPr marL="232943" indent="-232943"/>
            <a:r>
              <a:rPr lang="en-US" altLang="en-US" dirty="0">
                <a:latin typeface="Times" panose="02020603050405020304" pitchFamily="18" charset="0"/>
                <a:ea typeface="ヒラギノ角ゴ Pro W3" charset="-128"/>
              </a:rPr>
              <a:t>Vat:</a:t>
            </a:r>
          </a:p>
          <a:p>
            <a:pPr marL="232943" indent="-232943"/>
            <a:r>
              <a:rPr lang="en-US" altLang="en-US" dirty="0">
                <a:latin typeface="Times" panose="02020603050405020304" pitchFamily="18" charset="0"/>
                <a:ea typeface="ヒラギノ角ゴ Pro W3" charset="-128"/>
              </a:rPr>
              <a:t>Deep, can’t pinch</a:t>
            </a:r>
          </a:p>
          <a:p>
            <a:pPr marL="232943" indent="-232943"/>
            <a:r>
              <a:rPr lang="en-US" altLang="en-US" dirty="0">
                <a:latin typeface="Times" panose="02020603050405020304" pitchFamily="18" charset="0"/>
                <a:ea typeface="ヒラギノ角ゴ Pro W3" charset="-128"/>
              </a:rPr>
              <a:t>Near portal vein, vessel feeding the liver; substances directly delivered to liver</a:t>
            </a:r>
          </a:p>
          <a:p>
            <a:pPr marL="232943" indent="-232943">
              <a:buFontTx/>
              <a:buAutoNum type="arabicParenR"/>
            </a:pPr>
            <a:r>
              <a:rPr lang="en-US" altLang="en-US" dirty="0">
                <a:latin typeface="Times" panose="02020603050405020304" pitchFamily="18" charset="0"/>
                <a:ea typeface="ヒラギノ角ゴ Pro W3" charset="-128"/>
              </a:rPr>
              <a:t>Leptin levels decrease, no longer regulating appetite</a:t>
            </a:r>
          </a:p>
          <a:p>
            <a:pPr marL="232943" indent="-232943">
              <a:buFontTx/>
              <a:buAutoNum type="arabicParenR"/>
            </a:pPr>
            <a:r>
              <a:rPr lang="en-US" altLang="en-US" dirty="0">
                <a:latin typeface="Times" panose="02020603050405020304" pitchFamily="18" charset="0"/>
                <a:ea typeface="ヒラギノ角ゴ Pro W3" charset="-128"/>
              </a:rPr>
              <a:t>Adiponectin decreases, no longer fighting insulin resistance</a:t>
            </a:r>
          </a:p>
          <a:p>
            <a:pPr marL="232943" indent="-232943">
              <a:buFontTx/>
              <a:buAutoNum type="arabicParenR"/>
            </a:pPr>
            <a:r>
              <a:rPr lang="en-US" altLang="en-US" dirty="0">
                <a:latin typeface="Times" panose="02020603050405020304" pitchFamily="18" charset="0"/>
                <a:ea typeface="ヒラギノ角ゴ Pro W3" charset="-128"/>
              </a:rPr>
              <a:t>TNF-a increases, worsens insulin resistance and increases inflammation</a:t>
            </a:r>
          </a:p>
          <a:p>
            <a:pPr marL="232943" indent="-232943">
              <a:buFontTx/>
              <a:buAutoNum type="arabicParenR"/>
            </a:pPr>
            <a:r>
              <a:rPr lang="en-US" altLang="en-US" dirty="0">
                <a:latin typeface="Times" panose="02020603050405020304" pitchFamily="18" charset="0"/>
                <a:ea typeface="ヒラギノ角ゴ Pro W3" charset="-128"/>
              </a:rPr>
              <a:t>IL6 increases, worsens insulin resistance, causes low level inflammation in the body</a:t>
            </a:r>
          </a:p>
        </p:txBody>
      </p:sp>
    </p:spTree>
    <p:extLst>
      <p:ext uri="{BB962C8B-B14F-4D97-AF65-F5344CB8AC3E}">
        <p14:creationId xmlns:p14="http://schemas.microsoft.com/office/powerpoint/2010/main" val="669896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66B0764-52B4-47C4-B422-3EC0A402F683}" type="slidenum">
              <a:rPr lang="en-US" altLang="en-US" sz="1200">
                <a:latin typeface="Times" panose="02020603050405020304" pitchFamily="18" charset="0"/>
              </a:rPr>
              <a:pPr/>
              <a:t>24</a:t>
            </a:fld>
            <a:endParaRPr lang="en-US" altLang="en-US" sz="1200">
              <a:latin typeface="Times"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a typeface="ヒラギノ角ゴ Pro W3" charset="-128"/>
            </a:endParaRPr>
          </a:p>
          <a:p>
            <a:r>
              <a:rPr lang="en-US" altLang="en-US">
                <a:latin typeface="Times" panose="02020603050405020304" pitchFamily="18" charset="0"/>
                <a:ea typeface="ヒラギノ角ゴ Pro W3" charset="-128"/>
              </a:rPr>
              <a:t>Carbs alone empty quickly, spiking BS and requiring more insulin to clear, especially in those where the message from insulin is slowly processed (IR).  More insulin leads to packaging of calories as fat, storage for later needs.</a:t>
            </a:r>
          </a:p>
          <a:p>
            <a:r>
              <a:rPr lang="en-US" altLang="en-US">
                <a:latin typeface="Times" panose="02020603050405020304" pitchFamily="18" charset="0"/>
                <a:ea typeface="ヒラギノ角ゴ Pro W3" charset="-128"/>
              </a:rPr>
              <a:t>Metabolic syndrome risk increases after estrogen or testosterone disappear</a:t>
            </a:r>
          </a:p>
        </p:txBody>
      </p:sp>
    </p:spTree>
    <p:extLst>
      <p:ext uri="{BB962C8B-B14F-4D97-AF65-F5344CB8AC3E}">
        <p14:creationId xmlns:p14="http://schemas.microsoft.com/office/powerpoint/2010/main" val="3755816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pPr lvl="1"/>
            <a:r>
              <a:rPr lang="en-US" altLang="en-US" sz="2400" dirty="0">
                <a:latin typeface="Arial" panose="020B0604020202020204" pitchFamily="34" charset="0"/>
                <a:ea typeface="ヒラギノ角ゴ Pro W3" charset="-128"/>
              </a:rPr>
              <a:t>Sex: 20% smaller bones (F); Race (AA have ½ risk)</a:t>
            </a:r>
          </a:p>
        </p:txBody>
      </p:sp>
      <p:sp>
        <p:nvSpPr>
          <p:cNvPr id="3379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2CF9B7E0-0F95-4C6E-97A7-EFA495574F34}" type="slidenum">
              <a:rPr lang="en-US" altLang="en-US" sz="1200"/>
              <a:pPr/>
              <a:t>25</a:t>
            </a:fld>
            <a:endParaRPr lang="en-US" altLang="en-US" sz="1200"/>
          </a:p>
        </p:txBody>
      </p:sp>
    </p:spTree>
    <p:extLst>
      <p:ext uri="{BB962C8B-B14F-4D97-AF65-F5344CB8AC3E}">
        <p14:creationId xmlns:p14="http://schemas.microsoft.com/office/powerpoint/2010/main" val="1421218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671EC4FE-49CB-4586-BB4B-BE0F47D53F28}" type="slidenum">
              <a:rPr lang="en-US" altLang="en-US" sz="1200"/>
              <a:pPr/>
              <a:t>26</a:t>
            </a:fld>
            <a:endParaRPr lang="en-US" altLang="en-US" sz="1200"/>
          </a:p>
        </p:txBody>
      </p:sp>
      <p:sp>
        <p:nvSpPr>
          <p:cNvPr id="7680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r>
              <a:rPr lang="en-US" altLang="en-US" dirty="0">
                <a:latin typeface="Arial" panose="020B0604020202020204" pitchFamily="34" charset="0"/>
                <a:ea typeface="ヒラギノ角ゴ Pro W3" charset="-128"/>
              </a:rPr>
              <a:t>Low impact: walking, cross country skiing, elliptical, stair master</a:t>
            </a:r>
          </a:p>
        </p:txBody>
      </p:sp>
    </p:spTree>
    <p:extLst>
      <p:ext uri="{BB962C8B-B14F-4D97-AF65-F5344CB8AC3E}">
        <p14:creationId xmlns:p14="http://schemas.microsoft.com/office/powerpoint/2010/main" val="2365846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 Energy </a:t>
            </a:r>
            <a:r>
              <a:rPr lang="en-US" dirty="0" err="1"/>
              <a:t>Xray</a:t>
            </a:r>
            <a:r>
              <a:rPr lang="en-US" dirty="0"/>
              <a:t> Absorptiometry</a:t>
            </a:r>
          </a:p>
          <a:p>
            <a:endParaRPr lang="en-US" dirty="0"/>
          </a:p>
          <a:p>
            <a:r>
              <a:rPr lang="en-US" dirty="0"/>
              <a:t>Standard deviation</a:t>
            </a:r>
          </a:p>
          <a:p>
            <a:r>
              <a:rPr lang="en-US" dirty="0"/>
              <a:t>T score = versus</a:t>
            </a:r>
            <a:r>
              <a:rPr lang="en-US" baseline="0" dirty="0"/>
              <a:t> optimal; Z score = versus peers</a:t>
            </a:r>
            <a:endParaRPr lang="en-US" dirty="0"/>
          </a:p>
        </p:txBody>
      </p:sp>
      <p:sp>
        <p:nvSpPr>
          <p:cNvPr id="4" name="Slide Number Placeholder 3"/>
          <p:cNvSpPr>
            <a:spLocks noGrp="1"/>
          </p:cNvSpPr>
          <p:nvPr>
            <p:ph type="sldNum" sz="quarter" idx="10"/>
          </p:nvPr>
        </p:nvSpPr>
        <p:spPr/>
        <p:txBody>
          <a:bodyPr/>
          <a:lstStyle/>
          <a:p>
            <a:pPr>
              <a:defRPr/>
            </a:pPr>
            <a:fld id="{A19026B4-91D4-4461-8DE2-467F92201B95}" type="slidenum">
              <a:rPr lang="en-US" altLang="en-US" smtClean="0"/>
              <a:pPr>
                <a:defRPr/>
              </a:pPr>
              <a:t>27</a:t>
            </a:fld>
            <a:endParaRPr lang="en-US" altLang="en-US"/>
          </a:p>
        </p:txBody>
      </p:sp>
    </p:spTree>
    <p:extLst>
      <p:ext uri="{BB962C8B-B14F-4D97-AF65-F5344CB8AC3E}">
        <p14:creationId xmlns:p14="http://schemas.microsoft.com/office/powerpoint/2010/main" val="1803642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3" name="Notes Placeholder 2"/>
          <p:cNvSpPr>
            <a:spLocks noGrp="1"/>
          </p:cNvSpPr>
          <p:nvPr>
            <p:ph type="body" idx="1"/>
          </p:nvPr>
        </p:nvSpPr>
        <p:spPr>
          <a:noFill/>
        </p:spPr>
        <p:txBody>
          <a:bodyPr/>
          <a:lstStyle/>
          <a:p>
            <a:pPr eaLnBrk="1" hangingPunct="1">
              <a:spcBef>
                <a:spcPct val="0"/>
              </a:spcBef>
            </a:pPr>
            <a:r>
              <a:rPr lang="en-US" altLang="en-US" dirty="0">
                <a:latin typeface="Arial" panose="020B0604020202020204" pitchFamily="34" charset="0"/>
                <a:ea typeface="ヒラギノ角ゴ Pro W3" charset="-128"/>
              </a:rPr>
              <a:t>Bisphosphonates: decrease diggers/osteoclasts.  Rare risk of atypical fractures; treatment breaks after 5 years; monitor for pain.  Dental health important.</a:t>
            </a:r>
          </a:p>
          <a:p>
            <a:pPr eaLnBrk="1" hangingPunct="1">
              <a:spcBef>
                <a:spcPct val="0"/>
              </a:spcBef>
            </a:pPr>
            <a:r>
              <a:rPr lang="en-US" altLang="en-US" dirty="0">
                <a:latin typeface="Arial" panose="020B0604020202020204" pitchFamily="34" charset="0"/>
                <a:ea typeface="ヒラギノ角ゴ Pro W3" charset="-128"/>
              </a:rPr>
              <a:t>RANKL inhibitors stop cells that remove old bone</a:t>
            </a:r>
          </a:p>
          <a:p>
            <a:pPr eaLnBrk="1" hangingPunct="1">
              <a:spcBef>
                <a:spcPct val="0"/>
              </a:spcBef>
            </a:pPr>
            <a:r>
              <a:rPr lang="en-US" altLang="en-US" dirty="0" err="1">
                <a:latin typeface="Arial" panose="020B0604020202020204" pitchFamily="34" charset="0"/>
                <a:ea typeface="ヒラギノ角ゴ Pro W3" charset="-128"/>
              </a:rPr>
              <a:t>Duavee</a:t>
            </a:r>
            <a:r>
              <a:rPr lang="en-US" altLang="en-US" dirty="0">
                <a:latin typeface="Arial" panose="020B0604020202020204" pitchFamily="34" charset="0"/>
                <a:ea typeface="ヒラギノ角ゴ Pro W3" charset="-128"/>
              </a:rPr>
              <a:t>:</a:t>
            </a:r>
            <a:r>
              <a:rPr lang="en-US" altLang="en-US" baseline="0" dirty="0">
                <a:latin typeface="Arial" panose="020B0604020202020204" pitchFamily="34" charset="0"/>
                <a:ea typeface="ヒラギノ角ゴ Pro W3" charset="-128"/>
              </a:rPr>
              <a:t> conjugated estrogen/</a:t>
            </a:r>
            <a:r>
              <a:rPr lang="en-US" altLang="en-US" baseline="0" dirty="0" err="1">
                <a:latin typeface="Arial" panose="020B0604020202020204" pitchFamily="34" charset="0"/>
                <a:ea typeface="ヒラギノ角ゴ Pro W3" charset="-128"/>
              </a:rPr>
              <a:t>bazedioxifene</a:t>
            </a:r>
            <a:r>
              <a:rPr lang="en-US" altLang="en-US" baseline="0" dirty="0">
                <a:latin typeface="Arial" panose="020B0604020202020204" pitchFamily="34" charset="0"/>
                <a:ea typeface="ヒラギノ角ゴ Pro W3" charset="-128"/>
              </a:rPr>
              <a:t>; not used with </a:t>
            </a:r>
            <a:r>
              <a:rPr lang="en-US" altLang="en-US" baseline="0" dirty="0" err="1">
                <a:latin typeface="Arial" panose="020B0604020202020204" pitchFamily="34" charset="0"/>
                <a:ea typeface="ヒラギノ角ゴ Pro W3" charset="-128"/>
              </a:rPr>
              <a:t>BCa</a:t>
            </a:r>
            <a:endParaRPr lang="en-US" altLang="en-US" dirty="0">
              <a:latin typeface="Arial" panose="020B0604020202020204" pitchFamily="34" charset="0"/>
              <a:ea typeface="ヒラギノ角ゴ Pro W3" charset="-128"/>
            </a:endParaRPr>
          </a:p>
          <a:p>
            <a:pPr eaLnBrk="1" hangingPunct="1">
              <a:spcBef>
                <a:spcPct val="0"/>
              </a:spcBef>
            </a:pPr>
            <a:endParaRPr lang="en-US" altLang="en-US" dirty="0">
              <a:latin typeface="Arial" panose="020B0604020202020204" pitchFamily="34" charset="0"/>
              <a:ea typeface="ヒラギノ角ゴ Pro W3" charset="-128"/>
            </a:endParaRPr>
          </a:p>
          <a:p>
            <a:pPr eaLnBrk="1" hangingPunct="1">
              <a:spcBef>
                <a:spcPct val="0"/>
              </a:spcBef>
            </a:pPr>
            <a:r>
              <a:rPr lang="en-US" altLang="en-US" dirty="0">
                <a:latin typeface="Arial" panose="020B0604020202020204" pitchFamily="34" charset="0"/>
                <a:ea typeface="ヒラギノ角ゴ Pro W3" charset="-128"/>
              </a:rPr>
              <a:t>Treatment will depend upon age, degree of bone loss and current therapy for cancer</a:t>
            </a:r>
          </a:p>
          <a:p>
            <a:pPr eaLnBrk="1" hangingPunct="1">
              <a:spcBef>
                <a:spcPct val="0"/>
              </a:spcBef>
            </a:pPr>
            <a:r>
              <a:rPr lang="en-US" altLang="en-US" dirty="0">
                <a:latin typeface="Arial" panose="020B0604020202020204" pitchFamily="34" charset="0"/>
                <a:ea typeface="ヒラギノ角ゴ Pro W3" charset="-128"/>
              </a:rPr>
              <a:t>Daily</a:t>
            </a:r>
            <a:r>
              <a:rPr lang="en-US" altLang="en-US" baseline="0" dirty="0">
                <a:latin typeface="Arial" panose="020B0604020202020204" pitchFamily="34" charset="0"/>
                <a:ea typeface="ヒラギノ角ゴ Pro W3" charset="-128"/>
              </a:rPr>
              <a:t> i</a:t>
            </a:r>
            <a:r>
              <a:rPr lang="en-US" altLang="en-US" dirty="0">
                <a:latin typeface="Arial" panose="020B0604020202020204" pitchFamily="34" charset="0"/>
                <a:ea typeface="ヒラギノ角ゴ Pro W3" charset="-128"/>
              </a:rPr>
              <a:t>njections of </a:t>
            </a:r>
            <a:r>
              <a:rPr lang="en-US" altLang="en-US" dirty="0" err="1">
                <a:latin typeface="Arial" panose="020B0604020202020204" pitchFamily="34" charset="0"/>
                <a:ea typeface="ヒラギノ角ゴ Pro W3" charset="-128"/>
              </a:rPr>
              <a:t>Forteo</a:t>
            </a:r>
            <a:r>
              <a:rPr lang="en-US" altLang="en-US" dirty="0">
                <a:latin typeface="Arial" panose="020B0604020202020204" pitchFamily="34" charset="0"/>
                <a:ea typeface="ヒラギノ角ゴ Pro W3" charset="-128"/>
              </a:rPr>
              <a:t> for extreme fracture risk;</a:t>
            </a:r>
            <a:r>
              <a:rPr lang="en-US" altLang="en-US" baseline="0" dirty="0">
                <a:latin typeface="Arial" panose="020B0604020202020204" pitchFamily="34" charset="0"/>
                <a:ea typeface="ヒラギノ角ゴ Pro W3" charset="-128"/>
              </a:rPr>
              <a:t> can build bone</a:t>
            </a:r>
            <a:endParaRPr lang="en-US" altLang="en-US" dirty="0">
              <a:latin typeface="Arial" panose="020B0604020202020204" pitchFamily="34" charset="0"/>
              <a:ea typeface="ヒラギノ角ゴ Pro W3" charset="-128"/>
            </a:endParaRPr>
          </a:p>
          <a:p>
            <a:endParaRPr lang="en-US" altLang="en-US" dirty="0">
              <a:latin typeface="Arial" panose="020B0604020202020204" pitchFamily="34" charset="0"/>
              <a:ea typeface="ヒラギノ角ゴ Pro W3" charset="-128"/>
            </a:endParaRPr>
          </a:p>
        </p:txBody>
      </p:sp>
      <p:sp>
        <p:nvSpPr>
          <p:cNvPr id="3072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0946DBDD-4214-4CF6-A926-083F9B15BD3A}" type="slidenum">
              <a:rPr lang="en-US" altLang="en-US" sz="1200"/>
              <a:pPr/>
              <a:t>28</a:t>
            </a:fld>
            <a:endParaRPr lang="en-US" altLang="en-US" sz="1200"/>
          </a:p>
        </p:txBody>
      </p:sp>
    </p:spTree>
    <p:extLst>
      <p:ext uri="{BB962C8B-B14F-4D97-AF65-F5344CB8AC3E}">
        <p14:creationId xmlns:p14="http://schemas.microsoft.com/office/powerpoint/2010/main" val="1640044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1987" name="Notes Placeholder 2"/>
          <p:cNvSpPr>
            <a:spLocks noGrp="1"/>
          </p:cNvSpPr>
          <p:nvPr>
            <p:ph type="body" idx="1"/>
          </p:nvPr>
        </p:nvSpPr>
        <p:spPr>
          <a:noFill/>
        </p:spPr>
        <p:txBody>
          <a:bodyPr/>
          <a:lstStyle/>
          <a:p>
            <a:r>
              <a:rPr lang="en-US" altLang="en-US" dirty="0">
                <a:latin typeface="Arial" panose="020B0604020202020204" pitchFamily="34" charset="0"/>
                <a:ea typeface="ヒラギノ角ゴ Pro W3" charset="-128"/>
              </a:rPr>
              <a:t>Higher blood calcium may actually be a bad sign; indicating risk of hyperparathyroidism</a:t>
            </a:r>
          </a:p>
          <a:p>
            <a:r>
              <a:rPr lang="en-US" altLang="en-US" dirty="0">
                <a:latin typeface="Arial" panose="020B0604020202020204" pitchFamily="34" charset="0"/>
                <a:ea typeface="ヒラギノ角ゴ Pro W3" charset="-128"/>
              </a:rPr>
              <a:t>NO advantage of more than 1200 calcium; but helpful if intake is 400 mg or less; rarely need more than 500/day.  When taking 80% of recommended doses, decreased fracture risk .</a:t>
            </a:r>
          </a:p>
          <a:p>
            <a:endParaRPr lang="en-US" altLang="en-US" dirty="0">
              <a:latin typeface="Arial" panose="020B0604020202020204" pitchFamily="34" charset="0"/>
              <a:ea typeface="ヒラギノ角ゴ Pro W3" charset="-128"/>
            </a:endParaRPr>
          </a:p>
          <a:p>
            <a:r>
              <a:rPr lang="en-US" altLang="en-US" dirty="0">
                <a:latin typeface="Arial" panose="020B0604020202020204" pitchFamily="34" charset="0"/>
                <a:ea typeface="ヒラギノ角ゴ Pro W3" charset="-128"/>
              </a:rPr>
              <a:t>Unresponsive to calcium the first 5 years after menopause:  less estrogen leads to bone break down, higher serum calcium, thus less absorption</a:t>
            </a:r>
          </a:p>
          <a:p>
            <a:r>
              <a:rPr lang="en-US" altLang="en-US" dirty="0">
                <a:latin typeface="Arial" panose="020B0604020202020204" pitchFamily="34" charset="0"/>
                <a:ea typeface="ヒラギノ角ゴ Pro W3" charset="-128"/>
              </a:rPr>
              <a:t>WHO recommends</a:t>
            </a:r>
            <a:r>
              <a:rPr lang="en-US" altLang="en-US" baseline="0" dirty="0">
                <a:latin typeface="Arial" panose="020B0604020202020204" pitchFamily="34" charset="0"/>
                <a:ea typeface="ヒラギノ角ゴ Pro W3" charset="-128"/>
              </a:rPr>
              <a:t> 500 mg/ UK 700</a:t>
            </a:r>
            <a:endParaRPr lang="en-US" altLang="en-US" dirty="0">
              <a:latin typeface="Arial" panose="020B0604020202020204" pitchFamily="34" charset="0"/>
              <a:ea typeface="ヒラギノ角ゴ Pro W3" charset="-128"/>
            </a:endParaRPr>
          </a:p>
          <a:p>
            <a:r>
              <a:rPr lang="en-US" altLang="en-US" dirty="0">
                <a:latin typeface="Arial" panose="020B0604020202020204" pitchFamily="34" charset="0"/>
                <a:ea typeface="ヒラギノ角ゴ Pro W3" charset="-128"/>
              </a:rPr>
              <a:t>WHI study, neutral re CV risk; UK study, not primary endpoint and about half the participants stopped supplement at 2 years.</a:t>
            </a:r>
          </a:p>
          <a:p>
            <a:r>
              <a:rPr lang="en-US" altLang="en-US" dirty="0">
                <a:latin typeface="Arial" panose="020B0604020202020204" pitchFamily="34" charset="0"/>
                <a:ea typeface="ヒラギノ角ゴ Pro W3" charset="-128"/>
              </a:rPr>
              <a:t>Carbonate is not well absorbed without acid, thus best with a meal.  May limit absorption if on antacid therapies for heartburn</a:t>
            </a:r>
          </a:p>
          <a:p>
            <a:r>
              <a:rPr lang="en-US" altLang="en-US" dirty="0">
                <a:latin typeface="Arial" panose="020B0604020202020204" pitchFamily="34" charset="0"/>
                <a:ea typeface="ヒラギノ角ゴ Pro W3" charset="-128"/>
              </a:rPr>
              <a:t>Benefit with intake &lt; 400, increasing density and decreasing fractures</a:t>
            </a:r>
          </a:p>
          <a:p>
            <a:r>
              <a:rPr lang="en-US" altLang="en-US" dirty="0">
                <a:latin typeface="Arial" panose="020B0604020202020204" pitchFamily="34" charset="0"/>
                <a:ea typeface="ヒラギノ角ゴ Pro W3" charset="-128"/>
              </a:rPr>
              <a:t>Use lactase supplements if lactose intolerance is limiting intake </a:t>
            </a:r>
          </a:p>
        </p:txBody>
      </p:sp>
      <p:sp>
        <p:nvSpPr>
          <p:cNvPr id="41988"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D7D5FDAF-B3F2-4B0D-ADE5-0593D1BC8698}" type="slidenum">
              <a:rPr lang="en-US" altLang="en-US" sz="1200"/>
              <a:pPr/>
              <a:t>29</a:t>
            </a:fld>
            <a:endParaRPr lang="en-US" altLang="en-US" sz="1200"/>
          </a:p>
        </p:txBody>
      </p:sp>
    </p:spTree>
    <p:extLst>
      <p:ext uri="{BB962C8B-B14F-4D97-AF65-F5344CB8AC3E}">
        <p14:creationId xmlns:p14="http://schemas.microsoft.com/office/powerpoint/2010/main" val="154652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60849882-823C-43AB-9332-5E36E9662630}" type="slidenum">
              <a:rPr lang="en-US" altLang="en-US" sz="1200">
                <a:latin typeface="Times" panose="02020603050405020304" pitchFamily="18" charset="0"/>
              </a:rPr>
              <a:pPr/>
              <a:t>3</a:t>
            </a:fld>
            <a:endParaRPr lang="en-US" altLang="en-US" sz="1200">
              <a:latin typeface="Times"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panose="02020603050405020304" pitchFamily="18" charset="0"/>
                <a:ea typeface="ヒラギノ角ゴ Pro W3" charset="-128"/>
              </a:rPr>
              <a:t>Androgen</a:t>
            </a:r>
            <a:r>
              <a:rPr lang="en-US" altLang="en-US" b="1" baseline="0" dirty="0">
                <a:latin typeface="Times" panose="02020603050405020304" pitchFamily="18" charset="0"/>
                <a:ea typeface="ヒラギノ角ゴ Pro W3" charset="-128"/>
              </a:rPr>
              <a:t> deprivation therapy, Chemo (</a:t>
            </a:r>
            <a:r>
              <a:rPr lang="en-US" altLang="en-US" b="1" baseline="0" dirty="0" err="1">
                <a:latin typeface="Times" panose="02020603050405020304" pitchFamily="18" charset="0"/>
                <a:ea typeface="ヒラギノ角ゴ Pro W3" charset="-128"/>
              </a:rPr>
              <a:t>cytoxan</a:t>
            </a:r>
            <a:r>
              <a:rPr lang="en-US" altLang="en-US" b="1" baseline="0" dirty="0">
                <a:latin typeface="Times" panose="02020603050405020304" pitchFamily="18" charset="0"/>
                <a:ea typeface="ヒラギノ角ゴ Pro W3" charset="-128"/>
              </a:rPr>
              <a:t>),Tamoxifen (block/occupy receptor), Aromatase Inhibitors that block estrogen production, Estrogen Receptor </a:t>
            </a:r>
            <a:r>
              <a:rPr lang="en-US" altLang="en-US" b="1" baseline="0" dirty="0" err="1">
                <a:latin typeface="Times" panose="02020603050405020304" pitchFamily="18" charset="0"/>
                <a:ea typeface="ヒラギノ角ゴ Pro W3" charset="-128"/>
              </a:rPr>
              <a:t>Downregulators</a:t>
            </a:r>
            <a:r>
              <a:rPr lang="en-US" altLang="en-US" b="1" baseline="0" dirty="0">
                <a:latin typeface="Times" panose="02020603050405020304" pitchFamily="18" charset="0"/>
                <a:ea typeface="ヒラギノ角ゴ Pro W3" charset="-128"/>
              </a:rPr>
              <a:t> that destroy the receptor (</a:t>
            </a:r>
            <a:r>
              <a:rPr lang="en-US" altLang="en-US" b="1" baseline="0" dirty="0" err="1">
                <a:latin typeface="Times" panose="02020603050405020304" pitchFamily="18" charset="0"/>
                <a:ea typeface="ヒラギノ角ゴ Pro W3" charset="-128"/>
              </a:rPr>
              <a:t>Faslodex</a:t>
            </a:r>
            <a:r>
              <a:rPr lang="en-US" altLang="en-US" b="1" baseline="0" dirty="0">
                <a:latin typeface="Times" panose="02020603050405020304" pitchFamily="18" charset="0"/>
                <a:ea typeface="ヒラギノ角ゴ Pro W3" charset="-128"/>
              </a:rPr>
              <a:t>)</a:t>
            </a:r>
          </a:p>
          <a:p>
            <a:endParaRPr lang="en-US" altLang="en-US" b="1" dirty="0">
              <a:latin typeface="Times" panose="02020603050405020304" pitchFamily="18" charset="0"/>
              <a:ea typeface="ヒラギノ角ゴ Pro W3" charset="-128"/>
            </a:endParaRPr>
          </a:p>
          <a:p>
            <a:r>
              <a:rPr lang="en-US" altLang="en-US" b="1" dirty="0">
                <a:latin typeface="Times" panose="02020603050405020304" pitchFamily="18" charset="0"/>
                <a:ea typeface="ヒラギノ角ゴ Pro W3" charset="-128"/>
              </a:rPr>
              <a:t>Basically, patients are crabby and anxious</a:t>
            </a:r>
            <a:endParaRPr lang="en-US" altLang="en-US" dirty="0">
              <a:latin typeface="Times" panose="02020603050405020304" pitchFamily="18" charset="0"/>
              <a:ea typeface="ヒラギノ角ゴ Pro W3" charset="-128"/>
            </a:endParaRPr>
          </a:p>
          <a:p>
            <a:endParaRPr lang="en-US" altLang="en-US" dirty="0">
              <a:latin typeface="Times" panose="02020603050405020304" pitchFamily="18" charset="0"/>
              <a:ea typeface="ヒラギノ角ゴ Pro W3" charset="-128"/>
            </a:endParaRPr>
          </a:p>
          <a:p>
            <a:r>
              <a:rPr lang="en-US" altLang="en-US" dirty="0">
                <a:latin typeface="Times" panose="02020603050405020304" pitchFamily="18" charset="0"/>
                <a:ea typeface="ヒラギノ角ゴ Pro W3" charset="-128"/>
              </a:rPr>
              <a:t>79% used dietary supplements, in 2003 survey of women in Chicago</a:t>
            </a:r>
          </a:p>
          <a:p>
            <a:r>
              <a:rPr lang="en-US" altLang="en-US" dirty="0">
                <a:latin typeface="Times" panose="02020603050405020304" pitchFamily="18" charset="0"/>
                <a:ea typeface="ヒラギノ角ゴ Pro W3" charset="-128"/>
              </a:rPr>
              <a:t>Depression more likely in those with history of postpartum or other depression. </a:t>
            </a:r>
          </a:p>
          <a:p>
            <a:r>
              <a:rPr lang="en-US" altLang="en-US" dirty="0">
                <a:latin typeface="Times" panose="02020603050405020304" pitchFamily="18" charset="0"/>
                <a:ea typeface="ヒラギノ角ゴ Pro W3" charset="-128"/>
              </a:rPr>
              <a:t>Mood post menopause is better than in previous life cycles! Hang in there….</a:t>
            </a:r>
          </a:p>
          <a:p>
            <a:endParaRPr lang="en-US" altLang="en-US" dirty="0">
              <a:latin typeface="Times" panose="02020603050405020304" pitchFamily="18" charset="0"/>
              <a:ea typeface="ヒラギノ角ゴ Pro W3" charset="-128"/>
            </a:endParaRPr>
          </a:p>
          <a:p>
            <a:r>
              <a:rPr lang="en-US" altLang="en-US" dirty="0">
                <a:latin typeface="Times" panose="02020603050405020304" pitchFamily="18" charset="0"/>
                <a:ea typeface="ヒラギノ角ゴ Pro W3" charset="-128"/>
              </a:rPr>
              <a:t>Menopause: typically 48 - 55</a:t>
            </a:r>
          </a:p>
          <a:p>
            <a:r>
              <a:rPr lang="en-US" altLang="en-US" dirty="0">
                <a:latin typeface="Times" panose="02020603050405020304" pitchFamily="18" charset="0"/>
                <a:ea typeface="ヒラギノ角ゴ Pro W3" charset="-128"/>
              </a:rPr>
              <a:t>Premature before 40; late if after 55</a:t>
            </a:r>
          </a:p>
          <a:p>
            <a:r>
              <a:rPr lang="en-US" altLang="en-US" dirty="0">
                <a:latin typeface="Times" panose="02020603050405020304" pitchFamily="18" charset="0"/>
                <a:ea typeface="ヒラギノ角ゴ Pro W3" charset="-128"/>
              </a:rPr>
              <a:t>Perimenopause; transitional time of up to 6 years or more before; and 1 year after</a:t>
            </a:r>
          </a:p>
          <a:p>
            <a:endParaRPr lang="en-US" altLang="en-US" dirty="0">
              <a:latin typeface="Times" panose="02020603050405020304" pitchFamily="18" charset="0"/>
              <a:ea typeface="ヒラギノ角ゴ Pro W3" charset="-128"/>
            </a:endParaRPr>
          </a:p>
          <a:p>
            <a:endParaRPr lang="en-US" altLang="en-US" dirty="0">
              <a:latin typeface="Times" panose="02020603050405020304" pitchFamily="18" charset="0"/>
              <a:ea typeface="ヒラギノ角ゴ Pro W3" charset="-128"/>
            </a:endParaRPr>
          </a:p>
        </p:txBody>
      </p:sp>
    </p:spTree>
    <p:extLst>
      <p:ext uri="{BB962C8B-B14F-4D97-AF65-F5344CB8AC3E}">
        <p14:creationId xmlns:p14="http://schemas.microsoft.com/office/powerpoint/2010/main" val="3884408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4035" name="Notes Placeholder 2"/>
          <p:cNvSpPr>
            <a:spLocks noGrp="1"/>
          </p:cNvSpPr>
          <p:nvPr>
            <p:ph type="body" idx="1"/>
          </p:nvPr>
        </p:nvSpPr>
        <p:spPr>
          <a:noFill/>
        </p:spPr>
        <p:txBody>
          <a:bodyPr/>
          <a:lstStyle/>
          <a:p>
            <a:r>
              <a:rPr lang="en-US" altLang="en-US" dirty="0">
                <a:latin typeface="Arial" panose="020B0604020202020204" pitchFamily="34" charset="0"/>
                <a:ea typeface="ヒラギノ角ゴ Pro W3" charset="-128"/>
              </a:rPr>
              <a:t>Magnesium also counters the constipation some people get with calcium in diet/supplements</a:t>
            </a:r>
          </a:p>
          <a:p>
            <a:r>
              <a:rPr lang="en-US" altLang="en-US" dirty="0">
                <a:latin typeface="Arial" panose="020B0604020202020204" pitchFamily="34" charset="0"/>
                <a:ea typeface="ヒラギノ角ゴ Pro W3" charset="-128"/>
              </a:rPr>
              <a:t>Vitamin K intake can be limited in patients on Coumadin, since K1 helps with clotting.  Current thought is that levels can be better stabilized with a constant dose of K in a vitamin supplement, making diet variations less problematic.</a:t>
            </a:r>
          </a:p>
          <a:p>
            <a:r>
              <a:rPr lang="en-US" altLang="en-US" dirty="0">
                <a:latin typeface="Arial" panose="020B0604020202020204" pitchFamily="34" charset="0"/>
                <a:ea typeface="ヒラギノ角ゴ Pro W3" charset="-128"/>
              </a:rPr>
              <a:t>Strontium ranelate, used in Europe, etc. </a:t>
            </a:r>
          </a:p>
          <a:p>
            <a:r>
              <a:rPr lang="en-US" altLang="en-US" dirty="0">
                <a:latin typeface="Arial" panose="020B0604020202020204" pitchFamily="34" charset="0"/>
                <a:ea typeface="ヒラギノ角ゴ Pro W3" charset="-128"/>
              </a:rPr>
              <a:t>Most in US are adequate in vitamin A; though common deficiency in 3</a:t>
            </a:r>
            <a:r>
              <a:rPr lang="en-US" altLang="en-US" baseline="30000" dirty="0">
                <a:latin typeface="Arial" panose="020B0604020202020204" pitchFamily="34" charset="0"/>
                <a:ea typeface="ヒラギノ角ゴ Pro W3" charset="-128"/>
              </a:rPr>
              <a:t>rd</a:t>
            </a:r>
            <a:r>
              <a:rPr lang="en-US" altLang="en-US" dirty="0">
                <a:latin typeface="Arial" panose="020B0604020202020204" pitchFamily="34" charset="0"/>
                <a:ea typeface="ヒラギノ角ゴ Pro W3" charset="-128"/>
              </a:rPr>
              <a:t> world.  Dark green/orange vegetables, fruits</a:t>
            </a:r>
          </a:p>
        </p:txBody>
      </p:sp>
      <p:sp>
        <p:nvSpPr>
          <p:cNvPr id="4403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C2D83D2C-8A10-4670-86B6-04B497E776DF}" type="slidenum">
              <a:rPr lang="en-US" altLang="en-US" sz="1200"/>
              <a:pPr/>
              <a:t>30</a:t>
            </a:fld>
            <a:endParaRPr lang="en-US" altLang="en-US" sz="1200"/>
          </a:p>
        </p:txBody>
      </p:sp>
    </p:spTree>
    <p:extLst>
      <p:ext uri="{BB962C8B-B14F-4D97-AF65-F5344CB8AC3E}">
        <p14:creationId xmlns:p14="http://schemas.microsoft.com/office/powerpoint/2010/main" val="948424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6083" name="Notes Placeholder 2"/>
          <p:cNvSpPr>
            <a:spLocks noGrp="1"/>
          </p:cNvSpPr>
          <p:nvPr>
            <p:ph type="body" idx="1"/>
          </p:nvPr>
        </p:nvSpPr>
        <p:spPr>
          <a:noFill/>
        </p:spPr>
        <p:txBody>
          <a:bodyPr/>
          <a:lstStyle/>
          <a:p>
            <a:r>
              <a:rPr lang="en-US" altLang="en-US" b="1" dirty="0">
                <a:latin typeface="Arial" panose="020B0604020202020204" pitchFamily="34" charset="0"/>
                <a:ea typeface="ヒラギノ角ゴ Pro W3" charset="-128"/>
              </a:rPr>
              <a:t>Put in Anand reference for D and joint pain </a:t>
            </a:r>
          </a:p>
          <a:p>
            <a:r>
              <a:rPr lang="en-US" altLang="en-US" dirty="0">
                <a:latin typeface="Arial" panose="020B0604020202020204" pitchFamily="34" charset="0"/>
                <a:ea typeface="ヒラギノ角ゴ Pro W3" charset="-128"/>
              </a:rPr>
              <a:t>Promotes rapid responder muscle fibers</a:t>
            </a:r>
          </a:p>
          <a:p>
            <a:endParaRPr lang="en-US" altLang="en-US" dirty="0">
              <a:latin typeface="Arial" panose="020B0604020202020204" pitchFamily="34" charset="0"/>
              <a:ea typeface="ヒラギノ角ゴ Pro W3" charset="-128"/>
            </a:endParaRPr>
          </a:p>
          <a:p>
            <a:r>
              <a:rPr lang="en-US" altLang="en-US" dirty="0">
                <a:latin typeface="Arial" panose="020B0604020202020204" pitchFamily="34" charset="0"/>
                <a:ea typeface="ヒラギノ角ゴ Pro W3" charset="-128"/>
              </a:rPr>
              <a:t>Highest supplementation/levels actually increased falls.  Swaying test. </a:t>
            </a:r>
          </a:p>
          <a:p>
            <a:r>
              <a:rPr lang="en-US" altLang="en-US" dirty="0">
                <a:latin typeface="Arial" panose="020B0604020202020204" pitchFamily="34" charset="0"/>
                <a:ea typeface="ヒラギノ角ゴ Pro W3" charset="-128"/>
              </a:rPr>
              <a:t>2000 lowered risk in AA only 23%; 17 – 25% lower mortality overall</a:t>
            </a:r>
          </a:p>
          <a:p>
            <a:endParaRPr lang="en-US" altLang="en-US" dirty="0">
              <a:latin typeface="Arial" panose="020B0604020202020204" pitchFamily="34" charset="0"/>
              <a:ea typeface="ヒラギノ角ゴ Pro W3" charset="-128"/>
            </a:endParaRPr>
          </a:p>
          <a:p>
            <a:r>
              <a:rPr lang="en-US" altLang="en-US" dirty="0">
                <a:latin typeface="Arial" panose="020B0604020202020204" pitchFamily="34" charset="0"/>
                <a:ea typeface="ヒラギノ角ゴ Pro W3" charset="-128"/>
              </a:rPr>
              <a:t>While heavier people may have denser bones, it isn’t true when weight is carried around the middle.  CT scans showed more deep belly (visceral) fat had lower bone density; even if they are at normal weight.  They also had fattier, less dense hip muscles.  Vitamin D tends to be held in fat, leaving less to circulate and thus impacting bone density when calcium isn’t as well absorbed.  </a:t>
            </a:r>
          </a:p>
        </p:txBody>
      </p:sp>
      <p:sp>
        <p:nvSpPr>
          <p:cNvPr id="46084"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88B03690-AB49-4E4F-86EF-CD1811F3BCDA}" type="slidenum">
              <a:rPr lang="en-US" altLang="en-US" sz="1200"/>
              <a:pPr/>
              <a:t>31</a:t>
            </a:fld>
            <a:endParaRPr lang="en-US" altLang="en-US" sz="1200"/>
          </a:p>
        </p:txBody>
      </p:sp>
    </p:spTree>
    <p:extLst>
      <p:ext uri="{BB962C8B-B14F-4D97-AF65-F5344CB8AC3E}">
        <p14:creationId xmlns:p14="http://schemas.microsoft.com/office/powerpoint/2010/main" val="3909607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19026B4-91D4-4461-8DE2-467F92201B95}" type="slidenum">
              <a:rPr lang="en-US" altLang="en-US" smtClean="0"/>
              <a:pPr>
                <a:defRPr/>
              </a:pPr>
              <a:t>32</a:t>
            </a:fld>
            <a:endParaRPr lang="en-US" altLang="en-US"/>
          </a:p>
        </p:txBody>
      </p:sp>
    </p:spTree>
    <p:extLst>
      <p:ext uri="{BB962C8B-B14F-4D97-AF65-F5344CB8AC3E}">
        <p14:creationId xmlns:p14="http://schemas.microsoft.com/office/powerpoint/2010/main" val="607548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799F6979-2432-4943-9CE3-699F12A54B92}" type="slidenum">
              <a:rPr lang="en-US" altLang="en-US" sz="1200">
                <a:latin typeface="Times" panose="02020603050405020304" pitchFamily="18" charset="0"/>
              </a:rPr>
              <a:pPr/>
              <a:t>34</a:t>
            </a:fld>
            <a:endParaRPr lang="en-US" altLang="en-US" sz="1200">
              <a:latin typeface="Times"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ea typeface="ヒラギノ角ゴ Pro W3" charset="-128"/>
              </a:rPr>
              <a:t>Review: T </a:t>
            </a:r>
            <a:r>
              <a:rPr lang="en-US" altLang="en-US" dirty="0" err="1">
                <a:latin typeface="Times" panose="02020603050405020304" pitchFamily="18" charset="0"/>
                <a:ea typeface="ヒラギノ角ゴ Pro W3" charset="-128"/>
              </a:rPr>
              <a:t>Kazor</a:t>
            </a:r>
            <a:r>
              <a:rPr lang="en-US" altLang="en-US" dirty="0">
                <a:latin typeface="Times" panose="02020603050405020304" pitchFamily="18" charset="0"/>
                <a:ea typeface="ヒラギノ角ゴ Pro W3" charset="-128"/>
              </a:rPr>
              <a:t> summary Nat Med J 11/7/12: 6.3 mg </a:t>
            </a:r>
            <a:r>
              <a:rPr lang="en-US" altLang="en-US" dirty="0" err="1">
                <a:latin typeface="Times" panose="02020603050405020304" pitchFamily="18" charset="0"/>
                <a:ea typeface="ヒラギノ角ゴ Pro W3" charset="-128"/>
              </a:rPr>
              <a:t>isoflavones</a:t>
            </a:r>
            <a:r>
              <a:rPr lang="en-US" altLang="en-US" dirty="0">
                <a:latin typeface="Times" panose="02020603050405020304" pitchFamily="18" charset="0"/>
                <a:ea typeface="ヒラギノ角ゴ Pro W3" charset="-128"/>
              </a:rPr>
              <a:t>, 30% less morality, 32% less recurrence.  </a:t>
            </a:r>
            <a:r>
              <a:rPr lang="en-US" altLang="en-US" dirty="0" err="1">
                <a:latin typeface="Times" panose="02020603050405020304" pitchFamily="18" charset="0"/>
                <a:ea typeface="ヒラギノ角ゴ Pro W3" charset="-128"/>
              </a:rPr>
              <a:t>Whel</a:t>
            </a:r>
            <a:r>
              <a:rPr lang="en-US" altLang="en-US" dirty="0">
                <a:latin typeface="Times" panose="02020603050405020304" pitchFamily="18" charset="0"/>
                <a:ea typeface="ヒラギノ角ゴ Pro W3" charset="-128"/>
              </a:rPr>
              <a:t> 16.3 mg; 54% reduced risk; Lace lower risk even at levels below usual Jap intake; no risk for any subpopulation of survivors. </a:t>
            </a:r>
          </a:p>
          <a:p>
            <a:r>
              <a:rPr lang="en-US" altLang="en-US" dirty="0">
                <a:latin typeface="Times" panose="02020603050405020304" pitchFamily="18" charset="0"/>
                <a:ea typeface="ヒラギノ角ゴ Pro W3" charset="-128"/>
              </a:rPr>
              <a:t>Vivo, negative with food sources, increased with </a:t>
            </a:r>
            <a:r>
              <a:rPr lang="en-US" altLang="en-US" dirty="0" err="1">
                <a:latin typeface="Times" panose="02020603050405020304" pitchFamily="18" charset="0"/>
                <a:ea typeface="ヒラギノ角ゴ Pro W3" charset="-128"/>
              </a:rPr>
              <a:t>genestein</a:t>
            </a:r>
            <a:r>
              <a:rPr lang="en-US" altLang="en-US" dirty="0">
                <a:latin typeface="Times" panose="02020603050405020304" pitchFamily="18" charset="0"/>
                <a:ea typeface="ヒラギノ角ゴ Pro W3" charset="-128"/>
              </a:rPr>
              <a:t> or processed soy</a:t>
            </a:r>
          </a:p>
          <a:p>
            <a:r>
              <a:rPr lang="en-US" altLang="en-US" dirty="0">
                <a:latin typeface="Times" panose="02020603050405020304" pitchFamily="18" charset="0"/>
                <a:ea typeface="ヒラギノ角ゴ Pro W3" charset="-128"/>
              </a:rPr>
              <a:t>Tamoxifen: Br Can Res Treat 2009 118(2)395 – 405</a:t>
            </a:r>
          </a:p>
          <a:p>
            <a:r>
              <a:rPr lang="en-US" altLang="en-US" dirty="0">
                <a:latin typeface="Times" panose="02020603050405020304" pitchFamily="18" charset="0"/>
                <a:ea typeface="ヒラギノ角ゴ Pro W3" charset="-128"/>
              </a:rPr>
              <a:t>2008: Japan plasma </a:t>
            </a:r>
            <a:r>
              <a:rPr lang="en-US" altLang="en-US" dirty="0" err="1">
                <a:latin typeface="Times" panose="02020603050405020304" pitchFamily="18" charset="0"/>
                <a:ea typeface="ヒラギノ角ゴ Pro W3" charset="-128"/>
              </a:rPr>
              <a:t>genistein</a:t>
            </a:r>
            <a:r>
              <a:rPr lang="en-US" altLang="en-US" dirty="0">
                <a:latin typeface="Times" panose="02020603050405020304" pitchFamily="18" charset="0"/>
                <a:ea typeface="ヒラギノ角ゴ Pro W3" charset="-128"/>
              </a:rPr>
              <a:t> levels were significantly inversely associated breast cancer.</a:t>
            </a:r>
          </a:p>
          <a:p>
            <a:r>
              <a:rPr lang="en-US" altLang="en-US" dirty="0">
                <a:latin typeface="Times" panose="02020603050405020304" pitchFamily="18" charset="0"/>
                <a:ea typeface="ヒラギノ角ゴ Pro W3" charset="-128"/>
              </a:rPr>
              <a:t>Asians have lowest risk of recurrence; soy didn’t </a:t>
            </a:r>
            <a:r>
              <a:rPr lang="en-US" altLang="en-US" b="1" dirty="0">
                <a:latin typeface="Times" panose="02020603050405020304" pitchFamily="18" charset="0"/>
                <a:ea typeface="ヒラギノ角ゴ Pro W3" charset="-128"/>
                <a:sym typeface="Symbol" panose="05050102010706020507" pitchFamily="18" charset="2"/>
              </a:rPr>
              <a:t>; excretion of </a:t>
            </a:r>
            <a:r>
              <a:rPr lang="en-US" altLang="en-US" b="1" dirty="0" err="1">
                <a:latin typeface="Times" panose="02020603050405020304" pitchFamily="18" charset="0"/>
                <a:ea typeface="ヒラギノ角ゴ Pro W3" charset="-128"/>
                <a:sym typeface="Symbol" panose="05050102010706020507" pitchFamily="18" charset="2"/>
              </a:rPr>
              <a:t>genestein</a:t>
            </a:r>
            <a:r>
              <a:rPr lang="en-US" altLang="en-US" b="1" dirty="0">
                <a:latin typeface="Times" panose="02020603050405020304" pitchFamily="18" charset="0"/>
                <a:ea typeface="ヒラギノ角ゴ Pro W3" charset="-128"/>
                <a:sym typeface="Symbol" panose="05050102010706020507" pitchFamily="18" charset="2"/>
              </a:rPr>
              <a:t>/</a:t>
            </a:r>
            <a:r>
              <a:rPr lang="en-US" altLang="en-US" b="1" dirty="0" err="1">
                <a:latin typeface="Times" panose="02020603050405020304" pitchFamily="18" charset="0"/>
                <a:ea typeface="ヒラギノ角ゴ Pro W3" charset="-128"/>
                <a:sym typeface="Symbol" panose="05050102010706020507" pitchFamily="18" charset="2"/>
              </a:rPr>
              <a:t>daidzein</a:t>
            </a:r>
            <a:r>
              <a:rPr lang="en-US" altLang="en-US" b="1" dirty="0">
                <a:latin typeface="Times" panose="02020603050405020304" pitchFamily="18" charset="0"/>
                <a:ea typeface="ヒラギノ角ゴ Pro W3" charset="-128"/>
                <a:sym typeface="Symbol" panose="05050102010706020507" pitchFamily="18" charset="2"/>
              </a:rPr>
              <a:t> = lower risk</a:t>
            </a:r>
          </a:p>
        </p:txBody>
      </p:sp>
    </p:spTree>
    <p:extLst>
      <p:ext uri="{BB962C8B-B14F-4D97-AF65-F5344CB8AC3E}">
        <p14:creationId xmlns:p14="http://schemas.microsoft.com/office/powerpoint/2010/main" val="1659242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95BDE45C-FD99-4A06-9F25-EF3CFEC9B050}" type="slidenum">
              <a:rPr lang="en-US" altLang="en-US" sz="1200">
                <a:latin typeface="Times" panose="02020603050405020304" pitchFamily="18" charset="0"/>
              </a:rPr>
              <a:pPr/>
              <a:t>35</a:t>
            </a:fld>
            <a:endParaRPr lang="en-US" altLang="en-US" sz="1200">
              <a:latin typeface="Times"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a:latin typeface="Times" panose="02020603050405020304" pitchFamily="18" charset="0"/>
                <a:ea typeface="ヒラギノ角ゴ Pro W3" charset="-128"/>
              </a:rPr>
              <a:t>Eur J Clin Nutr 2010 64 (9) 921</a:t>
            </a:r>
          </a:p>
          <a:p>
            <a:pPr>
              <a:buFontTx/>
              <a:buChar char="•"/>
            </a:pPr>
            <a:r>
              <a:rPr lang="en-US" altLang="en-US">
                <a:latin typeface="Times" panose="02020603050405020304" pitchFamily="18" charset="0"/>
                <a:ea typeface="ヒラギノ角ゴ Pro W3" charset="-128"/>
              </a:rPr>
              <a:t>Guha, Br ca Res Tx 2009  118(2) 395</a:t>
            </a:r>
          </a:p>
          <a:p>
            <a:pPr>
              <a:buFontTx/>
              <a:buChar char="•"/>
            </a:pPr>
            <a:r>
              <a:rPr lang="en-US" altLang="en-US">
                <a:latin typeface="Times" panose="02020603050405020304" pitchFamily="18" charset="0"/>
                <a:ea typeface="ヒラギノ角ゴ Pro W3" charset="-128"/>
              </a:rPr>
              <a:t>Meta analysis: 20% decrease premenopausal, no impact postmenopausal women: most studies in Asia; benefit may be earlier (adolescence and birth: when breast tissue is developing)</a:t>
            </a:r>
          </a:p>
          <a:p>
            <a:pPr>
              <a:buFontTx/>
              <a:buChar char="•"/>
            </a:pPr>
            <a:r>
              <a:rPr lang="en-US" altLang="en-US">
                <a:latin typeface="Times" panose="02020603050405020304" pitchFamily="18" charset="0"/>
                <a:ea typeface="ヒラギノ角ゴ Pro W3" charset="-128"/>
              </a:rPr>
              <a:t>40 – 50 mg: ½ cup of beans, tofu, tempeh, ½ - 1 cup soy beverage  (1 – 2 mg/g).  Low isoflavone products are OK   (Food=$1.50; supple $5/day)</a:t>
            </a:r>
          </a:p>
          <a:p>
            <a:pPr>
              <a:buFontTx/>
              <a:buChar char="•"/>
            </a:pPr>
            <a:r>
              <a:rPr lang="en-US" altLang="en-US">
                <a:latin typeface="Times" panose="02020603050405020304" pitchFamily="18" charset="0"/>
                <a:ea typeface="ヒラギノ角ゴ Pro W3" charset="-128"/>
              </a:rPr>
              <a:t>Fermented more easily tolerated, if + GI symptoms; also less phytoestrogens.</a:t>
            </a:r>
          </a:p>
          <a:p>
            <a:pPr>
              <a:buFontTx/>
              <a:buChar char="•"/>
            </a:pPr>
            <a:r>
              <a:rPr lang="en-US" altLang="en-US">
                <a:latin typeface="Times" panose="02020603050405020304" pitchFamily="18" charset="0"/>
                <a:ea typeface="ヒラギノ角ゴ Pro W3" charset="-128"/>
              </a:rPr>
              <a:t>Due to biphasic response, with lower levels more of a estrogen stimulant, concern about a few times/wk vs consistent intake of soy</a:t>
            </a:r>
          </a:p>
          <a:p>
            <a:pPr>
              <a:buFontTx/>
              <a:buChar char="•"/>
            </a:pPr>
            <a:r>
              <a:rPr lang="en-US" altLang="en-US">
                <a:latin typeface="Times" panose="02020603050405020304" pitchFamily="18" charset="0"/>
                <a:ea typeface="ヒラギノ角ゴ Pro W3" charset="-128"/>
              </a:rPr>
              <a:t>Intakes of 200 mg can suppress thyroid hormone levels</a:t>
            </a:r>
          </a:p>
          <a:p>
            <a:pPr>
              <a:buFontTx/>
              <a:buChar char="•"/>
            </a:pPr>
            <a:r>
              <a:rPr lang="en-US" altLang="en-US">
                <a:latin typeface="Times" panose="02020603050405020304" pitchFamily="18" charset="0"/>
                <a:ea typeface="ヒラギノ角ゴ Pro W3" charset="-128"/>
              </a:rPr>
              <a:t>One study in Hawaii correlated tofu with brain deterioration; ? Due to blocking of estrogen receptors in brain?</a:t>
            </a:r>
            <a:br>
              <a:rPr lang="en-US" altLang="en-US">
                <a:latin typeface="Times" panose="02020603050405020304" pitchFamily="18" charset="0"/>
                <a:ea typeface="ヒラギノ角ゴ Pro W3" charset="-128"/>
              </a:rPr>
            </a:br>
            <a:r>
              <a:rPr lang="en-US" altLang="en-US">
                <a:latin typeface="Times" panose="02020603050405020304" pitchFamily="18" charset="0"/>
                <a:ea typeface="ヒラギノ角ゴ Pro W3" charset="-128"/>
              </a:rPr>
              <a:t>Not associated with fermented/low phytoestrogen forms; actually more prevalent in the Asian diet</a:t>
            </a:r>
          </a:p>
          <a:p>
            <a:pPr>
              <a:buFontTx/>
              <a:buChar char="•"/>
            </a:pPr>
            <a:r>
              <a:rPr lang="en-US" altLang="en-US">
                <a:latin typeface="Times" panose="02020603050405020304" pitchFamily="18" charset="0"/>
                <a:ea typeface="ヒラギノ角ゴ Pro W3" charset="-128"/>
              </a:rPr>
              <a:t>Soy phytates can bind other minerals, not easily cleared with long cooking</a:t>
            </a:r>
          </a:p>
          <a:p>
            <a:endParaRPr lang="en-US" altLang="en-US">
              <a:latin typeface="Times" panose="02020603050405020304" pitchFamily="18" charset="0"/>
              <a:ea typeface="ヒラギノ角ゴ Pro W3" charset="-128"/>
            </a:endParaRPr>
          </a:p>
          <a:p>
            <a:r>
              <a:rPr lang="en-US" altLang="en-US">
                <a:latin typeface="Times" panose="02020603050405020304" pitchFamily="18" charset="0"/>
                <a:ea typeface="ヒラギノ角ゴ Pro W3" charset="-128"/>
              </a:rPr>
              <a:t>US intake 1 – 3 mg</a:t>
            </a:r>
          </a:p>
          <a:p>
            <a:pPr>
              <a:buFontTx/>
              <a:buChar char="•"/>
            </a:pPr>
            <a:r>
              <a:rPr lang="en-US" altLang="en-US">
                <a:latin typeface="Times" panose="02020603050405020304" pitchFamily="18" charset="0"/>
                <a:ea typeface="ヒラギノ角ゴ Pro W3" charset="-128"/>
              </a:rPr>
              <a:t>Check the content of foods/beverages that have been fortified with soy, to ensure that you are not exceeding recommended levels.</a:t>
            </a:r>
          </a:p>
          <a:p>
            <a:pPr>
              <a:buFontTx/>
              <a:buChar char="•"/>
            </a:pPr>
            <a:r>
              <a:rPr lang="en-US" altLang="en-US">
                <a:latin typeface="Times" panose="02020603050405020304" pitchFamily="18" charset="0"/>
                <a:ea typeface="ヒラギノ角ゴ Pro W3" charset="-128"/>
              </a:rPr>
              <a:t>Revival products often 160 mg at once; with ½ life of isoflavones 6 – 9 hours, best spread through days</a:t>
            </a:r>
          </a:p>
        </p:txBody>
      </p:sp>
    </p:spTree>
    <p:extLst>
      <p:ext uri="{BB962C8B-B14F-4D97-AF65-F5344CB8AC3E}">
        <p14:creationId xmlns:p14="http://schemas.microsoft.com/office/powerpoint/2010/main" val="2092411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AAECF13C-3194-404C-BB1D-EE6F1FCE3999}" type="slidenum">
              <a:rPr lang="en-US" altLang="en-US" sz="1200">
                <a:latin typeface="Times" panose="02020603050405020304" pitchFamily="18" charset="0"/>
              </a:rPr>
              <a:pPr/>
              <a:t>36</a:t>
            </a:fld>
            <a:endParaRPr lang="en-US" altLang="en-US" sz="1200">
              <a:latin typeface="Times" panose="02020603050405020304" pitchFamily="18"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en-US">
                <a:latin typeface="Times" panose="02020603050405020304" pitchFamily="18" charset="0"/>
                <a:ea typeface="ヒラギノ角ゴ Pro W3" charset="-128"/>
              </a:rPr>
              <a:t>Men: Fish beneficial in all studies, as is flax; fish oil controversial in poorly designed study Brasky 2013 (JNCI); observational only, conflicts with other studies.  Flax oil previously found problematic. </a:t>
            </a:r>
          </a:p>
          <a:p>
            <a:r>
              <a:rPr lang="en-US" altLang="en-US">
                <a:latin typeface="Times" panose="02020603050405020304" pitchFamily="18" charset="0"/>
                <a:ea typeface="ヒラギノ角ゴ Pro W3" charset="-128"/>
              </a:rPr>
              <a:t>Study looking at depression found less hot flashes in p menopausal women.</a:t>
            </a:r>
          </a:p>
          <a:p>
            <a:r>
              <a:rPr lang="en-US" altLang="en-US">
                <a:latin typeface="Times" panose="02020603050405020304" pitchFamily="18" charset="0"/>
                <a:ea typeface="ヒラギノ角ゴ Pro W3" charset="-128"/>
              </a:rPr>
              <a:t>Flax provides lignans; converted to estrogen like components via GI bacterial metabolism; antibx will eliminate this conversion almost completely.  Obviously many other plant precursers to the phytoestrogens produced that remain unaccounted for .  Rye bread had urinary excretion of enterolactone and enterodiol that were 7 – 8 x as much as expected based on known content of precursors.   </a:t>
            </a:r>
          </a:p>
          <a:p>
            <a:r>
              <a:rPr lang="en-US" altLang="en-US" b="1">
                <a:latin typeface="Times" panose="02020603050405020304" pitchFamily="18" charset="0"/>
                <a:ea typeface="ヒラギノ角ゴ Pro W3" charset="-128"/>
              </a:rPr>
              <a:t>San Antonio Breast Cancer Symposium, December 2000</a:t>
            </a:r>
          </a:p>
          <a:p>
            <a:r>
              <a:rPr lang="en-US" altLang="en-US" b="1">
                <a:latin typeface="Arial" panose="020B0604020202020204" pitchFamily="34" charset="0"/>
                <a:ea typeface="ヒラギノ角ゴ Pro W3" charset="-128"/>
              </a:rPr>
              <a:t>Clin Cancer Res 11(10):3828-35, 2005</a:t>
            </a:r>
          </a:p>
          <a:p>
            <a:pPr lvl="1" eaLnBrk="1" hangingPunct="1">
              <a:lnSpc>
                <a:spcPct val="80000"/>
              </a:lnSpc>
            </a:pPr>
            <a:endParaRPr lang="en-US" altLang="en-US" sz="2400">
              <a:latin typeface="Arial" panose="020B0604020202020204" pitchFamily="34" charset="0"/>
              <a:ea typeface="ヒラギノ角ゴ Pro W3" charset="-128"/>
            </a:endParaRPr>
          </a:p>
          <a:p>
            <a:endParaRPr lang="en-US" altLang="en-US" sz="400" b="1">
              <a:latin typeface="Times" panose="02020603050405020304" pitchFamily="18" charset="0"/>
              <a:ea typeface="ヒラギノ角ゴ Pro W3" charset="-128"/>
            </a:endParaRPr>
          </a:p>
        </p:txBody>
      </p:sp>
    </p:spTree>
    <p:extLst>
      <p:ext uri="{BB962C8B-B14F-4D97-AF65-F5344CB8AC3E}">
        <p14:creationId xmlns:p14="http://schemas.microsoft.com/office/powerpoint/2010/main" val="2442221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58795E76-F58E-47C7-BB45-D5D64CD82C9E}" type="slidenum">
              <a:rPr lang="en-US" altLang="en-US" sz="1200">
                <a:latin typeface="Times" panose="02020603050405020304" pitchFamily="18" charset="0"/>
              </a:rPr>
              <a:pPr/>
              <a:t>37</a:t>
            </a:fld>
            <a:endParaRPr lang="en-US" altLang="en-US" sz="1200">
              <a:latin typeface="Times"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ea typeface="ヒラギノ角ゴ Pro W3" charset="-128"/>
              </a:rPr>
              <a:t>Cancer Research 66 (11): 5960 – 7; 2006</a:t>
            </a:r>
          </a:p>
          <a:p>
            <a:r>
              <a:rPr lang="en-US" altLang="en-US" dirty="0">
                <a:latin typeface="Times" panose="02020603050405020304" pitchFamily="18" charset="0"/>
                <a:ea typeface="ヒラギノ角ゴ Pro W3" charset="-128"/>
              </a:rPr>
              <a:t>Grapefruit was found to increase risk, possibly due to inhibition of estrogen from HRT via CYP3A4; warning on HRT to avoid GF.  EPIC study, increased estrogen but not risk.  </a:t>
            </a:r>
          </a:p>
          <a:p>
            <a:r>
              <a:rPr lang="en-US" altLang="en-US" dirty="0">
                <a:latin typeface="Times" panose="02020603050405020304" pitchFamily="18" charset="0"/>
                <a:ea typeface="ヒラギノ角ゴ Pro W3" charset="-128"/>
              </a:rPr>
              <a:t>EPIC study without increase in rates at 1+ serving/day</a:t>
            </a:r>
          </a:p>
        </p:txBody>
      </p:sp>
    </p:spTree>
    <p:extLst>
      <p:ext uri="{BB962C8B-B14F-4D97-AF65-F5344CB8AC3E}">
        <p14:creationId xmlns:p14="http://schemas.microsoft.com/office/powerpoint/2010/main" val="1857679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Alcohol</a:t>
            </a:r>
            <a:r>
              <a:rPr lang="en-US" baseline="0" dirty="0"/>
              <a:t> increases estrogen levels in a dose dependent manner; also linked to fractures due to interference with calcium balance, and slower reflexes, altered balance and altered decision making; in men/women</a:t>
            </a:r>
            <a:endParaRPr lang="en-US" dirty="0"/>
          </a:p>
        </p:txBody>
      </p:sp>
      <p:sp>
        <p:nvSpPr>
          <p:cNvPr id="4" name="Slide Number Placeholder 3"/>
          <p:cNvSpPr>
            <a:spLocks noGrp="1"/>
          </p:cNvSpPr>
          <p:nvPr>
            <p:ph type="sldNum" sz="quarter" idx="10"/>
          </p:nvPr>
        </p:nvSpPr>
        <p:spPr/>
        <p:txBody>
          <a:bodyPr/>
          <a:lstStyle/>
          <a:p>
            <a:pPr>
              <a:defRPr/>
            </a:pPr>
            <a:fld id="{A19026B4-91D4-4461-8DE2-467F92201B95}" type="slidenum">
              <a:rPr lang="en-US" altLang="en-US" smtClean="0"/>
              <a:pPr>
                <a:defRPr/>
              </a:pPr>
              <a:t>38</a:t>
            </a:fld>
            <a:endParaRPr lang="en-US" altLang="en-US"/>
          </a:p>
        </p:txBody>
      </p:sp>
    </p:spTree>
    <p:extLst>
      <p:ext uri="{BB962C8B-B14F-4D97-AF65-F5344CB8AC3E}">
        <p14:creationId xmlns:p14="http://schemas.microsoft.com/office/powerpoint/2010/main" val="1184920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LDL</a:t>
            </a:r>
            <a:r>
              <a:rPr lang="en-US" altLang="en-US" baseline="0" dirty="0">
                <a:latin typeface="Times" panose="02020603050405020304" pitchFamily="18" charset="0"/>
              </a:rPr>
              <a:t> increases first year post menopause</a:t>
            </a:r>
            <a:endParaRPr lang="en-US" altLang="en-US" dirty="0">
              <a:latin typeface="Times" panose="02020603050405020304" pitchFamily="18"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858746AF-8DE3-41B9-86C9-CA288889B99F}" type="slidenum">
              <a:rPr lang="en-US" altLang="en-US" sz="1200">
                <a:latin typeface="Times" panose="02020603050405020304" pitchFamily="18" charset="0"/>
              </a:rPr>
              <a:pPr/>
              <a:t>39</a:t>
            </a:fld>
            <a:endParaRPr lang="en-US" altLang="en-US" sz="1200">
              <a:latin typeface="Times" panose="02020603050405020304" pitchFamily="18" charset="0"/>
            </a:endParaRPr>
          </a:p>
        </p:txBody>
      </p:sp>
    </p:spTree>
    <p:extLst>
      <p:ext uri="{BB962C8B-B14F-4D97-AF65-F5344CB8AC3E}">
        <p14:creationId xmlns:p14="http://schemas.microsoft.com/office/powerpoint/2010/main" val="941717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Menopause 2012, 19 (6), 691</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5B7F477C-3C0A-4CEE-BED2-21A0A600B2C1}" type="slidenum">
              <a:rPr lang="en-US" altLang="en-US" sz="1200">
                <a:latin typeface="Times" panose="02020603050405020304" pitchFamily="18" charset="0"/>
              </a:rPr>
              <a:pPr/>
              <a:t>40</a:t>
            </a:fld>
            <a:endParaRPr lang="en-US" altLang="en-US" sz="1200">
              <a:latin typeface="Times" panose="02020603050405020304" pitchFamily="18" charset="0"/>
            </a:endParaRPr>
          </a:p>
        </p:txBody>
      </p:sp>
    </p:spTree>
    <p:extLst>
      <p:ext uri="{BB962C8B-B14F-4D97-AF65-F5344CB8AC3E}">
        <p14:creationId xmlns:p14="http://schemas.microsoft.com/office/powerpoint/2010/main" val="364817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9FBA88F5-423D-42C9-8D4C-C27C635BCCEB}" type="slidenum">
              <a:rPr lang="en-US" altLang="en-US" sz="1200">
                <a:latin typeface="Times" panose="02020603050405020304" pitchFamily="18" charset="0"/>
              </a:rPr>
              <a:pPr/>
              <a:t>4</a:t>
            </a:fld>
            <a:endParaRPr lang="en-US" altLang="en-US" sz="1200">
              <a:latin typeface="Times"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Up to 5 years</a:t>
            </a:r>
            <a:r>
              <a:rPr lang="en-US" altLang="en-US" baseline="0" dirty="0">
                <a:latin typeface="Times" panose="02020603050405020304" pitchFamily="18" charset="0"/>
              </a:rPr>
              <a:t> on average, 25% &gt;10 years; 8% &gt;20 years</a:t>
            </a:r>
            <a:endParaRPr lang="en-US" altLang="en-US" dirty="0">
              <a:latin typeface="Times" panose="02020603050405020304" pitchFamily="18" charset="0"/>
            </a:endParaRPr>
          </a:p>
          <a:p>
            <a:r>
              <a:rPr lang="en-US" altLang="en-US" dirty="0">
                <a:latin typeface="Times" panose="02020603050405020304" pitchFamily="18" charset="0"/>
              </a:rPr>
              <a:t>Depression more likely in those with history of postpartum or other depression. </a:t>
            </a:r>
          </a:p>
          <a:p>
            <a:r>
              <a:rPr lang="en-US" altLang="en-US" dirty="0">
                <a:latin typeface="Times" panose="02020603050405020304" pitchFamily="18" charset="0"/>
              </a:rPr>
              <a:t>Mood post menopause is better than in previous life cycles! Hang in there….</a:t>
            </a:r>
          </a:p>
          <a:p>
            <a:endParaRPr lang="en-US" altLang="en-US" dirty="0">
              <a:latin typeface="Times" panose="02020603050405020304" pitchFamily="18" charset="0"/>
            </a:endParaRPr>
          </a:p>
          <a:p>
            <a:r>
              <a:rPr lang="en-US" altLang="en-US" dirty="0">
                <a:latin typeface="Times" panose="02020603050405020304" pitchFamily="18" charset="0"/>
              </a:rPr>
              <a:t>Menopause: typically 48 - 55</a:t>
            </a:r>
          </a:p>
          <a:p>
            <a:r>
              <a:rPr lang="en-US" altLang="en-US" dirty="0">
                <a:latin typeface="Times" panose="02020603050405020304" pitchFamily="18" charset="0"/>
              </a:rPr>
              <a:t>Premature before 40; late if after 55</a:t>
            </a:r>
          </a:p>
          <a:p>
            <a:r>
              <a:rPr lang="en-US" altLang="en-US" dirty="0">
                <a:latin typeface="Times" panose="02020603050405020304" pitchFamily="18" charset="0"/>
              </a:rPr>
              <a:t>Perimenopause; transitional time of up to 6 years or more before; and 1 year after</a:t>
            </a:r>
          </a:p>
          <a:p>
            <a:r>
              <a:rPr lang="en-US" altLang="en-US" dirty="0">
                <a:latin typeface="Times" panose="02020603050405020304" pitchFamily="18" charset="0"/>
              </a:rPr>
              <a:t>Induced menopause; ovaries surgically removed (and chemo induced?)</a:t>
            </a:r>
          </a:p>
          <a:p>
            <a:r>
              <a:rPr lang="en-US" altLang="en-US" dirty="0">
                <a:latin typeface="Times" panose="02020603050405020304" pitchFamily="18" charset="0"/>
              </a:rPr>
              <a:t>Vaginal estrogen cream does not significantly increase serum levels</a:t>
            </a:r>
          </a:p>
          <a:p>
            <a:endParaRPr lang="en-US" altLang="en-US" dirty="0">
              <a:latin typeface="Times" panose="02020603050405020304" pitchFamily="18" charset="0"/>
            </a:endParaRPr>
          </a:p>
        </p:txBody>
      </p:sp>
    </p:spTree>
    <p:extLst>
      <p:ext uri="{BB962C8B-B14F-4D97-AF65-F5344CB8AC3E}">
        <p14:creationId xmlns:p14="http://schemas.microsoft.com/office/powerpoint/2010/main" val="853902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57066" indent="-291179">
              <a:spcBef>
                <a:spcPct val="30000"/>
              </a:spcBef>
              <a:defRPr sz="1200">
                <a:solidFill>
                  <a:schemeClr val="tx1"/>
                </a:solidFill>
                <a:latin typeface="Times" panose="02020603050405020304" pitchFamily="18" charset="0"/>
              </a:defRPr>
            </a:lvl2pPr>
            <a:lvl3pPr marL="1164717" indent="-232943">
              <a:spcBef>
                <a:spcPct val="30000"/>
              </a:spcBef>
              <a:defRPr sz="1200">
                <a:solidFill>
                  <a:schemeClr val="tx1"/>
                </a:solidFill>
                <a:latin typeface="Times" panose="02020603050405020304" pitchFamily="18" charset="0"/>
              </a:defRPr>
            </a:lvl3pPr>
            <a:lvl4pPr marL="1630604" indent="-232943">
              <a:spcBef>
                <a:spcPct val="30000"/>
              </a:spcBef>
              <a:defRPr sz="1200">
                <a:solidFill>
                  <a:schemeClr val="tx1"/>
                </a:solidFill>
                <a:latin typeface="Times" panose="02020603050405020304" pitchFamily="18" charset="0"/>
              </a:defRPr>
            </a:lvl4pPr>
            <a:lvl5pPr marL="2096491" indent="-232943">
              <a:spcBef>
                <a:spcPct val="30000"/>
              </a:spcBef>
              <a:defRPr sz="1200">
                <a:solidFill>
                  <a:schemeClr val="tx1"/>
                </a:solidFill>
                <a:latin typeface="Times" panose="02020603050405020304" pitchFamily="18" charset="0"/>
              </a:defRPr>
            </a:lvl5pPr>
            <a:lvl6pPr marL="2562377" indent="-232943" eaLnBrk="0" fontAlgn="base" hangingPunct="0">
              <a:spcBef>
                <a:spcPct val="30000"/>
              </a:spcBef>
              <a:spcAft>
                <a:spcPct val="0"/>
              </a:spcAft>
              <a:defRPr sz="1200">
                <a:solidFill>
                  <a:schemeClr val="tx1"/>
                </a:solidFill>
                <a:latin typeface="Times" panose="02020603050405020304" pitchFamily="18" charset="0"/>
              </a:defRPr>
            </a:lvl6pPr>
            <a:lvl7pPr marL="3028264" indent="-232943" eaLnBrk="0" fontAlgn="base" hangingPunct="0">
              <a:spcBef>
                <a:spcPct val="30000"/>
              </a:spcBef>
              <a:spcAft>
                <a:spcPct val="0"/>
              </a:spcAft>
              <a:defRPr sz="1200">
                <a:solidFill>
                  <a:schemeClr val="tx1"/>
                </a:solidFill>
                <a:latin typeface="Times" panose="02020603050405020304" pitchFamily="18" charset="0"/>
              </a:defRPr>
            </a:lvl7pPr>
            <a:lvl8pPr marL="3494151" indent="-232943" eaLnBrk="0" fontAlgn="base" hangingPunct="0">
              <a:spcBef>
                <a:spcPct val="30000"/>
              </a:spcBef>
              <a:spcAft>
                <a:spcPct val="0"/>
              </a:spcAft>
              <a:defRPr sz="1200">
                <a:solidFill>
                  <a:schemeClr val="tx1"/>
                </a:solidFill>
                <a:latin typeface="Times" panose="02020603050405020304" pitchFamily="18" charset="0"/>
              </a:defRPr>
            </a:lvl8pPr>
            <a:lvl9pPr marL="3960038" indent="-232943"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EDFBBC7-4ACB-4B34-89CE-72966ACF697B}"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7479591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EFD4C8BB-694A-4976-BB2C-B5C5CCA5C98D}" type="slidenum">
              <a:rPr lang="en-US" altLang="en-US" sz="1200">
                <a:latin typeface="Times" panose="02020603050405020304" pitchFamily="18" charset="0"/>
              </a:rPr>
              <a:pPr/>
              <a:t>42</a:t>
            </a:fld>
            <a:endParaRPr lang="en-US" altLang="en-US" sz="1200">
              <a:latin typeface="Times" panose="02020603050405020304" pitchFamily="18" charset="0"/>
            </a:endParaRPr>
          </a:p>
        </p:txBody>
      </p:sp>
    </p:spTree>
    <p:extLst>
      <p:ext uri="{BB962C8B-B14F-4D97-AF65-F5344CB8AC3E}">
        <p14:creationId xmlns:p14="http://schemas.microsoft.com/office/powerpoint/2010/main" val="308805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3C6C8CF8-A6E6-42CB-8597-31E9E4ABB371}" type="slidenum">
              <a:rPr lang="en-US" altLang="en-US" sz="1200">
                <a:latin typeface="Times" panose="02020603050405020304" pitchFamily="18" charset="0"/>
              </a:rPr>
              <a:pPr/>
              <a:t>5</a:t>
            </a:fld>
            <a:endParaRPr lang="en-US" altLang="en-US" sz="1200">
              <a:latin typeface="Times"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Dropping estrogen levels cause dysfunction in the </a:t>
            </a:r>
            <a:r>
              <a:rPr lang="en-US" altLang="en-US" dirty="0" err="1">
                <a:latin typeface="Times" panose="02020603050405020304" pitchFamily="18" charset="0"/>
              </a:rPr>
              <a:t>hypothalmus</a:t>
            </a:r>
            <a:endParaRPr lang="en-US" altLang="en-US" dirty="0">
              <a:latin typeface="Times" panose="02020603050405020304" pitchFamily="18" charset="0"/>
            </a:endParaRPr>
          </a:p>
          <a:p>
            <a:r>
              <a:rPr lang="en-US" altLang="en-US" dirty="0">
                <a:latin typeface="Times" panose="02020603050405020304" pitchFamily="18" charset="0"/>
              </a:rPr>
              <a:t>No one said life was fair.  Some sail through and others are miserable</a:t>
            </a:r>
          </a:p>
        </p:txBody>
      </p:sp>
    </p:spTree>
    <p:extLst>
      <p:ext uri="{BB962C8B-B14F-4D97-AF65-F5344CB8AC3E}">
        <p14:creationId xmlns:p14="http://schemas.microsoft.com/office/powerpoint/2010/main" val="197086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C26071FC-703A-4DA1-AC87-5BCD0FAB883C}" type="slidenum">
              <a:rPr lang="en-US" altLang="en-US" sz="1200">
                <a:latin typeface="Times" panose="02020603050405020304" pitchFamily="18" charset="0"/>
              </a:rPr>
              <a:pPr/>
              <a:t>6</a:t>
            </a:fld>
            <a:endParaRPr lang="en-US" altLang="en-US" sz="1200">
              <a:latin typeface="Times" panose="02020603050405020304"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panose="02020603050405020304" pitchFamily="18" charset="0"/>
              </a:rPr>
              <a:t>Average</a:t>
            </a:r>
            <a:r>
              <a:rPr lang="en-US" altLang="en-US" baseline="0" dirty="0">
                <a:latin typeface="Times" panose="02020603050405020304" pitchFamily="18" charset="0"/>
              </a:rPr>
              <a:t> age 52</a:t>
            </a:r>
          </a:p>
          <a:p>
            <a:r>
              <a:rPr lang="en-US" altLang="en-US" dirty="0">
                <a:latin typeface="Times" panose="02020603050405020304" pitchFamily="18" charset="0"/>
              </a:rPr>
              <a:t>Some sail through and others are miserable</a:t>
            </a:r>
          </a:p>
        </p:txBody>
      </p:sp>
    </p:spTree>
    <p:extLst>
      <p:ext uri="{BB962C8B-B14F-4D97-AF65-F5344CB8AC3E}">
        <p14:creationId xmlns:p14="http://schemas.microsoft.com/office/powerpoint/2010/main" val="469548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BBB4178B-0485-470C-9F1C-346A50F602F7}" type="slidenum">
              <a:rPr lang="en-US" altLang="en-US" sz="1200">
                <a:latin typeface="Times" panose="02020603050405020304" pitchFamily="18" charset="0"/>
              </a:rPr>
              <a:pPr/>
              <a:t>7</a:t>
            </a:fld>
            <a:endParaRPr lang="en-US" altLang="en-US" sz="1200">
              <a:latin typeface="Times" panose="02020603050405020304" pitchFamily="18" charset="0"/>
            </a:endParaRPr>
          </a:p>
        </p:txBody>
      </p:sp>
      <p:sp>
        <p:nvSpPr>
          <p:cNvPr id="65539" name="Rectangle 1026"/>
          <p:cNvSpPr>
            <a:spLocks noGrp="1" noRot="1" noChangeAspect="1" noChangeArrowheads="1" noTextEdit="1"/>
          </p:cNvSpPr>
          <p:nvPr>
            <p:ph type="sldImg"/>
          </p:nvPr>
        </p:nvSpPr>
        <p:spPr>
          <a:ln/>
        </p:spPr>
      </p:sp>
      <p:sp>
        <p:nvSpPr>
          <p:cNvPr id="655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Times" panose="02020603050405020304" pitchFamily="18" charset="0"/>
              </a:rPr>
              <a:t>Curr</a:t>
            </a:r>
            <a:r>
              <a:rPr lang="en-US" altLang="en-US" baseline="0" dirty="0">
                <a:latin typeface="Times" panose="02020603050405020304" pitchFamily="18" charset="0"/>
              </a:rPr>
              <a:t> </a:t>
            </a:r>
            <a:r>
              <a:rPr lang="en-US" altLang="en-US" baseline="0" dirty="0" err="1">
                <a:latin typeface="Times" panose="02020603050405020304" pitchFamily="18" charset="0"/>
              </a:rPr>
              <a:t>Oncol</a:t>
            </a:r>
            <a:r>
              <a:rPr lang="en-US" altLang="en-US" baseline="0" dirty="0">
                <a:latin typeface="Times" panose="02020603050405020304" pitchFamily="18" charset="0"/>
              </a:rPr>
              <a:t> Rep 2019 21(6) 51 doi:10.1007/s11912-019-0795-1; </a:t>
            </a:r>
            <a:r>
              <a:rPr lang="en-US" altLang="en-US" dirty="0">
                <a:latin typeface="Times" panose="02020603050405020304" pitchFamily="18" charset="0"/>
              </a:rPr>
              <a:t>Acupuncture helped, if skilled</a:t>
            </a:r>
          </a:p>
          <a:p>
            <a:r>
              <a:rPr lang="en-US" altLang="en-US" dirty="0">
                <a:latin typeface="Times" panose="02020603050405020304" pitchFamily="18" charset="0"/>
              </a:rPr>
              <a:t>2014 guidelines for care</a:t>
            </a:r>
            <a:r>
              <a:rPr lang="en-US" altLang="en-US" baseline="0" dirty="0">
                <a:latin typeface="Times" panose="02020603050405020304" pitchFamily="18" charset="0"/>
              </a:rPr>
              <a:t> of women in midlife</a:t>
            </a:r>
            <a:r>
              <a:rPr lang="en-US" altLang="en-US" dirty="0">
                <a:latin typeface="Times" panose="02020603050405020304" pitchFamily="18" charset="0"/>
              </a:rPr>
              <a:t>; Menopause 22 (3): 2015</a:t>
            </a:r>
          </a:p>
          <a:p>
            <a:r>
              <a:rPr lang="en-US" altLang="en-US" dirty="0">
                <a:latin typeface="Times" panose="02020603050405020304" pitchFamily="18" charset="0"/>
              </a:rPr>
              <a:t>Walking 20 minutes 4x/week reduced flashes</a:t>
            </a:r>
          </a:p>
        </p:txBody>
      </p:sp>
    </p:spTree>
    <p:extLst>
      <p:ext uri="{BB962C8B-B14F-4D97-AF65-F5344CB8AC3E}">
        <p14:creationId xmlns:p14="http://schemas.microsoft.com/office/powerpoint/2010/main" val="3215641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ヒラギノ角ゴ Pro W3" charset="-128"/>
              </a:defRPr>
            </a:lvl1pPr>
            <a:lvl2pPr marL="757066" indent="-291179">
              <a:defRPr sz="2400">
                <a:solidFill>
                  <a:schemeClr val="tx1"/>
                </a:solidFill>
                <a:latin typeface="Arial" panose="020B0604020202020204" pitchFamily="34" charset="0"/>
                <a:ea typeface="ヒラギノ角ゴ Pro W3" charset="-128"/>
              </a:defRPr>
            </a:lvl2pPr>
            <a:lvl3pPr marL="1164717" indent="-232943">
              <a:defRPr sz="2400">
                <a:solidFill>
                  <a:schemeClr val="tx1"/>
                </a:solidFill>
                <a:latin typeface="Arial" panose="020B0604020202020204" pitchFamily="34" charset="0"/>
                <a:ea typeface="ヒラギノ角ゴ Pro W3" charset="-128"/>
              </a:defRPr>
            </a:lvl3pPr>
            <a:lvl4pPr marL="1630604" indent="-232943">
              <a:defRPr sz="2400">
                <a:solidFill>
                  <a:schemeClr val="tx1"/>
                </a:solidFill>
                <a:latin typeface="Arial" panose="020B0604020202020204" pitchFamily="34" charset="0"/>
                <a:ea typeface="ヒラギノ角ゴ Pro W3" charset="-128"/>
              </a:defRPr>
            </a:lvl4pPr>
            <a:lvl5pPr marL="2096491" indent="-232943">
              <a:defRPr sz="2400">
                <a:solidFill>
                  <a:schemeClr val="tx1"/>
                </a:solidFill>
                <a:latin typeface="Arial" panose="020B0604020202020204" pitchFamily="34" charset="0"/>
                <a:ea typeface="ヒラギノ角ゴ Pro W3"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218B88E3-E646-409F-89CE-ED3458BAF998}" type="slidenum">
              <a:rPr lang="en-US" altLang="en-US" sz="1200"/>
              <a:pPr/>
              <a:t>8</a:t>
            </a:fld>
            <a:endParaRPr lang="en-US" altLang="en-US" sz="1200"/>
          </a:p>
        </p:txBody>
      </p:sp>
      <p:sp>
        <p:nvSpPr>
          <p:cNvPr id="64515"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r>
              <a:rPr lang="en-US" altLang="en-US" dirty="0">
                <a:latin typeface="Arial" panose="020B0604020202020204" pitchFamily="34" charset="0"/>
                <a:ea typeface="ヒラギノ角ゴ Pro W3" charset="-128"/>
              </a:rPr>
              <a:t>Alcohol</a:t>
            </a:r>
          </a:p>
          <a:p>
            <a:r>
              <a:rPr lang="en-US" altLang="en-US" dirty="0" err="1">
                <a:latin typeface="Arial" panose="020B0604020202020204" pitchFamily="34" charset="0"/>
                <a:ea typeface="ヒラギノ角ゴ Pro W3" charset="-128"/>
              </a:rPr>
              <a:t>Clin</a:t>
            </a:r>
            <a:r>
              <a:rPr lang="en-US" altLang="en-US" baseline="0" dirty="0">
                <a:latin typeface="Arial" panose="020B0604020202020204" pitchFamily="34" charset="0"/>
                <a:ea typeface="ヒラギノ角ゴ Pro W3" charset="-128"/>
              </a:rPr>
              <a:t> </a:t>
            </a:r>
            <a:r>
              <a:rPr lang="en-US" altLang="en-US" baseline="0" dirty="0" err="1">
                <a:latin typeface="Arial" panose="020B0604020202020204" pitchFamily="34" charset="0"/>
                <a:ea typeface="ヒラギノ角ゴ Pro W3" charset="-128"/>
              </a:rPr>
              <a:t>Exp</a:t>
            </a:r>
            <a:r>
              <a:rPr lang="en-US" altLang="en-US" baseline="0" dirty="0">
                <a:latin typeface="Arial" panose="020B0604020202020204" pitchFamily="34" charset="0"/>
                <a:ea typeface="ヒラギノ角ゴ Pro W3" charset="-128"/>
              </a:rPr>
              <a:t> Res 40(6)1166; 2016</a:t>
            </a:r>
          </a:p>
          <a:p>
            <a:r>
              <a:rPr lang="en-US" altLang="en-US" baseline="0" dirty="0">
                <a:latin typeface="Arial" panose="020B0604020202020204" pitchFamily="34" charset="0"/>
                <a:ea typeface="ヒラギノ角ゴ Pro W3" charset="-128"/>
              </a:rPr>
              <a:t>JNCI 93 (9):710. ~10% of cases of BC</a:t>
            </a:r>
            <a:endParaRPr lang="en-US" altLang="en-US" dirty="0">
              <a:latin typeface="Arial" panose="020B0604020202020204" pitchFamily="34" charset="0"/>
              <a:ea typeface="ヒラギノ角ゴ Pro W3" charset="-128"/>
            </a:endParaRPr>
          </a:p>
        </p:txBody>
      </p:sp>
    </p:spTree>
    <p:extLst>
      <p:ext uri="{BB962C8B-B14F-4D97-AF65-F5344CB8AC3E}">
        <p14:creationId xmlns:p14="http://schemas.microsoft.com/office/powerpoint/2010/main" val="406207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57066" indent="-291179" eaLnBrk="0" hangingPunct="0">
              <a:defRPr sz="2400">
                <a:solidFill>
                  <a:schemeClr val="tx1"/>
                </a:solidFill>
                <a:latin typeface="Times New Roman" panose="02020603050405020304" pitchFamily="18" charset="0"/>
              </a:defRPr>
            </a:lvl2pPr>
            <a:lvl3pPr marL="1164717" indent="-232943" eaLnBrk="0" hangingPunct="0">
              <a:defRPr sz="2400">
                <a:solidFill>
                  <a:schemeClr val="tx1"/>
                </a:solidFill>
                <a:latin typeface="Times New Roman" panose="02020603050405020304" pitchFamily="18" charset="0"/>
              </a:defRPr>
            </a:lvl3pPr>
            <a:lvl4pPr marL="1630604" indent="-232943" eaLnBrk="0" hangingPunct="0">
              <a:defRPr sz="2400">
                <a:solidFill>
                  <a:schemeClr val="tx1"/>
                </a:solidFill>
                <a:latin typeface="Times New Roman" panose="02020603050405020304" pitchFamily="18" charset="0"/>
              </a:defRPr>
            </a:lvl4pPr>
            <a:lvl5pPr marL="2096491" indent="-232943" eaLnBrk="0" hangingPunct="0">
              <a:defRPr sz="2400">
                <a:solidFill>
                  <a:schemeClr val="tx1"/>
                </a:solidFill>
                <a:latin typeface="Times New Roman" panose="02020603050405020304" pitchFamily="18" charset="0"/>
              </a:defRPr>
            </a:lvl5pPr>
            <a:lvl6pPr marL="2562377" indent="-232943" eaLnBrk="0" fontAlgn="base" hangingPunct="0">
              <a:spcBef>
                <a:spcPct val="0"/>
              </a:spcBef>
              <a:spcAft>
                <a:spcPct val="0"/>
              </a:spcAft>
              <a:defRPr sz="2400">
                <a:solidFill>
                  <a:schemeClr val="tx1"/>
                </a:solidFill>
                <a:latin typeface="Times New Roman" panose="02020603050405020304" pitchFamily="18" charset="0"/>
              </a:defRPr>
            </a:lvl6pPr>
            <a:lvl7pPr marL="3028264" indent="-232943" eaLnBrk="0" fontAlgn="base" hangingPunct="0">
              <a:spcBef>
                <a:spcPct val="0"/>
              </a:spcBef>
              <a:spcAft>
                <a:spcPct val="0"/>
              </a:spcAft>
              <a:defRPr sz="2400">
                <a:solidFill>
                  <a:schemeClr val="tx1"/>
                </a:solidFill>
                <a:latin typeface="Times New Roman" panose="02020603050405020304" pitchFamily="18" charset="0"/>
              </a:defRPr>
            </a:lvl7pPr>
            <a:lvl8pPr marL="3494151" indent="-232943" eaLnBrk="0" fontAlgn="base" hangingPunct="0">
              <a:spcBef>
                <a:spcPct val="0"/>
              </a:spcBef>
              <a:spcAft>
                <a:spcPct val="0"/>
              </a:spcAft>
              <a:defRPr sz="2400">
                <a:solidFill>
                  <a:schemeClr val="tx1"/>
                </a:solidFill>
                <a:latin typeface="Times New Roman" panose="02020603050405020304" pitchFamily="18" charset="0"/>
              </a:defRPr>
            </a:lvl8pPr>
            <a:lvl9pPr marL="3960038" indent="-232943" eaLnBrk="0" fontAlgn="base" hangingPunct="0">
              <a:spcBef>
                <a:spcPct val="0"/>
              </a:spcBef>
              <a:spcAft>
                <a:spcPct val="0"/>
              </a:spcAft>
              <a:defRPr sz="2400">
                <a:solidFill>
                  <a:schemeClr val="tx1"/>
                </a:solidFill>
                <a:latin typeface="Times New Roman" panose="02020603050405020304" pitchFamily="18" charset="0"/>
              </a:defRPr>
            </a:lvl9pPr>
          </a:lstStyle>
          <a:p>
            <a:fld id="{D633EE01-0A47-4B3B-A7F8-C1BDBC36022B}" type="slidenum">
              <a:rPr lang="en-US" altLang="en-US" sz="1200">
                <a:latin typeface="Times" panose="02020603050405020304" pitchFamily="18" charset="0"/>
              </a:rPr>
              <a:pPr/>
              <a:t>9</a:t>
            </a:fld>
            <a:endParaRPr lang="en-US" altLang="en-US" sz="1200">
              <a:latin typeface="Times"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latin typeface="Times" panose="02020603050405020304" pitchFamily="18" charset="0"/>
              </a:rPr>
              <a:t>Megace</a:t>
            </a:r>
            <a:r>
              <a:rPr lang="en-US" altLang="en-US" dirty="0">
                <a:latin typeface="Times" panose="02020603050405020304" pitchFamily="18" charset="0"/>
              </a:rPr>
              <a:t>: HF for patients on tamoxifen may get worse before improving</a:t>
            </a:r>
          </a:p>
          <a:p>
            <a:r>
              <a:rPr lang="en-US" altLang="en-US" dirty="0">
                <a:latin typeface="Times" panose="02020603050405020304" pitchFamily="18" charset="0"/>
              </a:rPr>
              <a:t>Estrogen therapy positives: less colon cancer, preserve collagen in skin, osteoporosis reduction ,? </a:t>
            </a:r>
            <a:r>
              <a:rPr lang="en-US" altLang="en-US" dirty="0" err="1">
                <a:latin typeface="Times" panose="02020603050405020304" pitchFamily="18" charset="0"/>
              </a:rPr>
              <a:t>Alzheimers</a:t>
            </a:r>
            <a:r>
              <a:rPr lang="en-US" altLang="en-US" dirty="0">
                <a:latin typeface="Times" panose="02020603050405020304" pitchFamily="18" charset="0"/>
              </a:rPr>
              <a:t>; less HF, better LDL, vaginal health</a:t>
            </a:r>
          </a:p>
          <a:p>
            <a:r>
              <a:rPr lang="en-US" altLang="en-US" dirty="0">
                <a:latin typeface="Times" panose="02020603050405020304" pitchFamily="18" charset="0"/>
              </a:rPr>
              <a:t>Estrogen therapy negatives:</a:t>
            </a:r>
          </a:p>
          <a:p>
            <a:r>
              <a:rPr lang="en-US" altLang="en-US" dirty="0">
                <a:latin typeface="Times" panose="02020603050405020304" pitchFamily="18" charset="0"/>
              </a:rPr>
              <a:t>Elevated TG, CHD, migraine, fibroids; long term: gall stones, </a:t>
            </a:r>
            <a:r>
              <a:rPr lang="en-US" altLang="en-US" dirty="0" err="1">
                <a:latin typeface="Times" panose="02020603050405020304" pitchFamily="18" charset="0"/>
              </a:rPr>
              <a:t>brca</a:t>
            </a:r>
            <a:r>
              <a:rPr lang="en-US" altLang="en-US" dirty="0">
                <a:latin typeface="Times" panose="02020603050405020304" pitchFamily="18" charset="0"/>
              </a:rPr>
              <a:t>; endometrial ca without progestin</a:t>
            </a:r>
          </a:p>
          <a:p>
            <a:endParaRPr lang="en-US" altLang="en-US" dirty="0">
              <a:latin typeface="Times" panose="02020603050405020304" pitchFamily="18" charset="0"/>
            </a:endParaRPr>
          </a:p>
        </p:txBody>
      </p:sp>
    </p:spTree>
    <p:extLst>
      <p:ext uri="{BB962C8B-B14F-4D97-AF65-F5344CB8AC3E}">
        <p14:creationId xmlns:p14="http://schemas.microsoft.com/office/powerpoint/2010/main" val="45267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F6063558-5CFA-40AE-BFE5-924C3BF62F51}" type="slidenum">
              <a:rPr lang="en-US" altLang="en-US"/>
              <a:pPr>
                <a:defRPr/>
              </a:pPr>
              <a:t>‹#›</a:t>
            </a:fld>
            <a:endParaRPr lang="en-US" altLang="en-US"/>
          </a:p>
        </p:txBody>
      </p:sp>
    </p:spTree>
    <p:extLst>
      <p:ext uri="{BB962C8B-B14F-4D97-AF65-F5344CB8AC3E}">
        <p14:creationId xmlns:p14="http://schemas.microsoft.com/office/powerpoint/2010/main" val="185190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B86E8C11-62D2-405E-AB5D-3AE67D32E97A}" type="slidenum">
              <a:rPr lang="en-US" altLang="en-US"/>
              <a:pPr>
                <a:defRPr/>
              </a:pPr>
              <a:t>‹#›</a:t>
            </a:fld>
            <a:endParaRPr lang="en-US" altLang="en-US"/>
          </a:p>
        </p:txBody>
      </p:sp>
    </p:spTree>
    <p:extLst>
      <p:ext uri="{BB962C8B-B14F-4D97-AF65-F5344CB8AC3E}">
        <p14:creationId xmlns:p14="http://schemas.microsoft.com/office/powerpoint/2010/main" val="137414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36929E-5FCB-4AAB-A845-4B59B19C0CC0}" type="slidenum">
              <a:rPr lang="en-US" altLang="en-US"/>
              <a:pPr>
                <a:defRPr/>
              </a:pPr>
              <a:t>‹#›</a:t>
            </a:fld>
            <a:endParaRPr lang="en-US" altLang="en-US"/>
          </a:p>
        </p:txBody>
      </p:sp>
    </p:spTree>
    <p:extLst>
      <p:ext uri="{BB962C8B-B14F-4D97-AF65-F5344CB8AC3E}">
        <p14:creationId xmlns:p14="http://schemas.microsoft.com/office/powerpoint/2010/main" val="77801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a:t>Click to edit Master title style</a:t>
            </a:r>
          </a:p>
        </p:txBody>
      </p:sp>
      <p:sp>
        <p:nvSpPr>
          <p:cNvPr id="3" name="Text Placeholder 2"/>
          <p:cNvSpPr>
            <a:spLocks noGrp="1"/>
          </p:cNvSpPr>
          <p:nvPr>
            <p:ph type="body" sz="half" idx="1"/>
          </p:nvPr>
        </p:nvSpPr>
        <p:spPr>
          <a:xfrm>
            <a:off x="1479550" y="1981200"/>
            <a:ext cx="37369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368925" y="1981200"/>
            <a:ext cx="3736975" cy="4114800"/>
          </a:xfrm>
        </p:spPr>
        <p:txBody>
          <a:bodyPr>
            <a:normAutofit/>
          </a:bodyPr>
          <a:lstStyle/>
          <a:p>
            <a:pPr lvl="0"/>
            <a:endParaRPr lang="en-US" noProof="0"/>
          </a:p>
        </p:txBody>
      </p:sp>
      <p:sp>
        <p:nvSpPr>
          <p:cNvPr id="5" name="Date Placeholder 4"/>
          <p:cNvSpPr>
            <a:spLocks noGrp="1"/>
          </p:cNvSpPr>
          <p:nvPr>
            <p:ph type="dt" sz="half" idx="10"/>
          </p:nvPr>
        </p:nvSpPr>
        <p:spPr>
          <a:xfrm>
            <a:off x="1481138" y="6248400"/>
            <a:ext cx="1782762"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7973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26300" y="6248400"/>
            <a:ext cx="1905000" cy="457200"/>
          </a:xfrm>
        </p:spPr>
        <p:txBody>
          <a:bodyPr/>
          <a:lstStyle>
            <a:lvl1pPr>
              <a:defRPr/>
            </a:lvl1pPr>
          </a:lstStyle>
          <a:p>
            <a:fld id="{F2C016E7-AA2F-403D-A25A-76AB9E1BA97C}" type="slidenum">
              <a:rPr lang="en-US" altLang="en-US"/>
              <a:pPr/>
              <a:t>‹#›</a:t>
            </a:fld>
            <a:endParaRPr lang="en-US" altLang="en-US"/>
          </a:p>
        </p:txBody>
      </p:sp>
    </p:spTree>
    <p:extLst>
      <p:ext uri="{BB962C8B-B14F-4D97-AF65-F5344CB8AC3E}">
        <p14:creationId xmlns:p14="http://schemas.microsoft.com/office/powerpoint/2010/main" val="395639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a:lstStyle>
            <a:lvl1pPr>
              <a:defRPr/>
            </a:lvl1pPr>
          </a:lstStyle>
          <a:p>
            <a:pPr>
              <a:defRPr/>
            </a:pPr>
            <a:fld id="{9E931BDC-F6AB-48D5-A1B4-0CAA3081EB09}" type="slidenum">
              <a:rPr lang="en-US" altLang="en-US"/>
              <a:pPr>
                <a:defRPr/>
              </a:pPr>
              <a:t>‹#›</a:t>
            </a:fld>
            <a:endParaRPr lang="en-US" alt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94293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FD2B0DD0-B8D3-460F-91DC-552B681DD7B6}" type="slidenum">
              <a:rPr lang="en-US" altLang="en-US"/>
              <a:pPr>
                <a:defRPr/>
              </a:pPr>
              <a:t>‹#›</a:t>
            </a:fld>
            <a:endParaRPr lang="en-US" altLang="en-US"/>
          </a:p>
        </p:txBody>
      </p:sp>
    </p:spTree>
    <p:extLst>
      <p:ext uri="{BB962C8B-B14F-4D97-AF65-F5344CB8AC3E}">
        <p14:creationId xmlns:p14="http://schemas.microsoft.com/office/powerpoint/2010/main" val="419901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007433C-E4D9-4F97-95FA-A34DD4760F06}" type="slidenum">
              <a:rPr lang="en-US" altLang="en-US"/>
              <a:pPr>
                <a:defRPr/>
              </a:pPr>
              <a:t>‹#›</a:t>
            </a:fld>
            <a:endParaRPr lang="en-US" altLang="en-US"/>
          </a:p>
        </p:txBody>
      </p:sp>
    </p:spTree>
    <p:extLst>
      <p:ext uri="{BB962C8B-B14F-4D97-AF65-F5344CB8AC3E}">
        <p14:creationId xmlns:p14="http://schemas.microsoft.com/office/powerpoint/2010/main" val="21723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C04FD4E6-F416-462B-831A-4CA1857E15D5}" type="slidenum">
              <a:rPr lang="en-US" altLang="en-US"/>
              <a:pPr>
                <a:defRPr/>
              </a:pPr>
              <a:t>‹#›</a:t>
            </a:fld>
            <a:endParaRPr lang="en-US" altLang="en-US"/>
          </a:p>
        </p:txBody>
      </p:sp>
    </p:spTree>
    <p:extLst>
      <p:ext uri="{BB962C8B-B14F-4D97-AF65-F5344CB8AC3E}">
        <p14:creationId xmlns:p14="http://schemas.microsoft.com/office/powerpoint/2010/main" val="324825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a:lstStyle>
            <a:lvl1pPr>
              <a:defRPr/>
            </a:lvl1pPr>
          </a:lstStyle>
          <a:p>
            <a:pPr>
              <a:defRPr/>
            </a:pPr>
            <a:fld id="{2C4D5585-743F-4DE5-A46A-8C12A79816B6}" type="slidenum">
              <a:rPr lang="en-US" altLang="en-US"/>
              <a:pPr>
                <a:defRPr/>
              </a:pPr>
              <a:t>‹#›</a:t>
            </a:fld>
            <a:endParaRPr lang="en-US" alt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0097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E0B0DDE-1D0E-47D6-8FEB-C20A4FDA0E4C}" type="slidenum">
              <a:rPr lang="en-US" altLang="en-US"/>
              <a:pPr>
                <a:defRPr/>
              </a:pPr>
              <a:t>‹#›</a:t>
            </a:fld>
            <a:endParaRPr lang="en-US" altLang="en-US"/>
          </a:p>
        </p:txBody>
      </p:sp>
    </p:spTree>
    <p:extLst>
      <p:ext uri="{BB962C8B-B14F-4D97-AF65-F5344CB8AC3E}">
        <p14:creationId xmlns:p14="http://schemas.microsoft.com/office/powerpoint/2010/main" val="13192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cs typeface="+mn-cs"/>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a:lstStyle>
            <a:lvl1pPr>
              <a:defRPr/>
            </a:lvl1pPr>
          </a:lstStyle>
          <a:p>
            <a:pPr>
              <a:defRPr/>
            </a:pPr>
            <a:fld id="{44D043E7-D201-47A7-89B6-BC99B96E63EA}" type="slidenum">
              <a:rPr lang="en-US" altLang="en-US"/>
              <a:pPr>
                <a:defRPr/>
              </a:pPr>
              <a:t>‹#›</a:t>
            </a:fld>
            <a:endParaRPr lang="en-US" alt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51308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cs typeface="+mn-cs"/>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pPr>
              <a:defRPr/>
            </a:pPr>
            <a:fld id="{62767E62-C508-4718-9C5E-5AF9BDCAE7FF}" type="slidenum">
              <a:rPr lang="en-US" altLang="en-US"/>
              <a:pPr>
                <a:defRPr/>
              </a:pPr>
              <a:t>‹#›</a:t>
            </a:fld>
            <a:endParaRPr lang="en-US" alt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9962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8C8C8"/>
            </a:gs>
            <a:gs pos="39999">
              <a:srgbClr val="F3F3F3"/>
            </a:gs>
            <a:gs pos="100000">
              <a:srgbClr val="FFFFFF"/>
            </a:gs>
          </a:gsLst>
          <a:lin ang="16200000" scaled="1"/>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cs typeface="+mn-cs"/>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cs typeface="+mn-cs"/>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defRPr>
            </a:lvl1pPr>
          </a:lstStyle>
          <a:p>
            <a:pPr>
              <a:defRPr/>
            </a:pPr>
            <a:fld id="{00CDBC89-DAA6-49D4-B364-F75C96E9A3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70" r:id="rId1"/>
    <p:sldLayoutId id="2147484471" r:id="rId2"/>
    <p:sldLayoutId id="2147484472" r:id="rId3"/>
    <p:sldLayoutId id="2147484465" r:id="rId4"/>
    <p:sldLayoutId id="2147484466" r:id="rId5"/>
    <p:sldLayoutId id="2147484473" r:id="rId6"/>
    <p:sldLayoutId id="2147484467" r:id="rId7"/>
    <p:sldLayoutId id="2147484474" r:id="rId8"/>
    <p:sldLayoutId id="2147484475" r:id="rId9"/>
    <p:sldLayoutId id="2147484468" r:id="rId10"/>
    <p:sldLayoutId id="2147484469" r:id="rId11"/>
    <p:sldLayoutId id="2147484482"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Lucida Sans" pitchFamily="34" charset="0"/>
        </a:defRPr>
      </a:lvl2pPr>
      <a:lvl3pPr algn="l" rtl="0" eaLnBrk="0" fontAlgn="base" hangingPunct="0">
        <a:spcBef>
          <a:spcPct val="0"/>
        </a:spcBef>
        <a:spcAft>
          <a:spcPct val="0"/>
        </a:spcAft>
        <a:defRPr sz="3000">
          <a:solidFill>
            <a:schemeClr val="tx2"/>
          </a:solidFill>
          <a:latin typeface="Lucida Sans" pitchFamily="34" charset="0"/>
        </a:defRPr>
      </a:lvl3pPr>
      <a:lvl4pPr algn="l" rtl="0" eaLnBrk="0" fontAlgn="base" hangingPunct="0">
        <a:spcBef>
          <a:spcPct val="0"/>
        </a:spcBef>
        <a:spcAft>
          <a:spcPct val="0"/>
        </a:spcAft>
        <a:defRPr sz="3000">
          <a:solidFill>
            <a:schemeClr val="tx2"/>
          </a:solidFill>
          <a:latin typeface="Lucida Sans" pitchFamily="34" charset="0"/>
        </a:defRPr>
      </a:lvl4pPr>
      <a:lvl5pPr algn="l" rtl="0" eaLnBrk="0" fontAlgn="base" hangingPunct="0">
        <a:spcBef>
          <a:spcPct val="0"/>
        </a:spcBef>
        <a:spcAft>
          <a:spcPct val="0"/>
        </a:spcAft>
        <a:defRPr sz="3000">
          <a:solidFill>
            <a:schemeClr val="tx2"/>
          </a:solidFill>
          <a:latin typeface="Lucida Sans" pitchFamily="34" charset="0"/>
        </a:defRPr>
      </a:lvl5pPr>
      <a:lvl6pPr marL="457200" algn="l" rtl="0" fontAlgn="base">
        <a:spcBef>
          <a:spcPct val="0"/>
        </a:spcBef>
        <a:spcAft>
          <a:spcPct val="0"/>
        </a:spcAft>
        <a:defRPr sz="3000">
          <a:solidFill>
            <a:schemeClr val="tx2"/>
          </a:solidFill>
          <a:latin typeface="Lucida Sans" pitchFamily="34" charset="0"/>
        </a:defRPr>
      </a:lvl6pPr>
      <a:lvl7pPr marL="914400" algn="l" rtl="0" fontAlgn="base">
        <a:spcBef>
          <a:spcPct val="0"/>
        </a:spcBef>
        <a:spcAft>
          <a:spcPct val="0"/>
        </a:spcAft>
        <a:defRPr sz="3000">
          <a:solidFill>
            <a:schemeClr val="tx2"/>
          </a:solidFill>
          <a:latin typeface="Lucida Sans" pitchFamily="34" charset="0"/>
        </a:defRPr>
      </a:lvl7pPr>
      <a:lvl8pPr marL="1371600" algn="l" rtl="0" fontAlgn="base">
        <a:spcBef>
          <a:spcPct val="0"/>
        </a:spcBef>
        <a:spcAft>
          <a:spcPct val="0"/>
        </a:spcAft>
        <a:defRPr sz="3000">
          <a:solidFill>
            <a:schemeClr val="tx2"/>
          </a:solidFill>
          <a:latin typeface="Lucida Sans" pitchFamily="34" charset="0"/>
        </a:defRPr>
      </a:lvl8pPr>
      <a:lvl9pPr marL="1828800" algn="l" rtl="0" fontAlgn="base">
        <a:spcBef>
          <a:spcPct val="0"/>
        </a:spcBef>
        <a:spcAft>
          <a:spcPct val="0"/>
        </a:spcAft>
        <a:defRPr sz="3000">
          <a:solidFill>
            <a:schemeClr val="tx2"/>
          </a:solidFill>
          <a:latin typeface="Lucida Sans" pitchFamily="34"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B5A359"/>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E3D9B8"/>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CBD4C2"/>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lleen@nutrition-foundation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imgres?imgurl=http://www.parathyroid.com/images/boneDensity.gif&amp;imgrefurl=http://www.parathyroid.com/osteoporosis.htm&amp;h=163&amp;w=246&amp;sz=32&amp;hl=en&amp;start=2&amp;tbnid=oaOfrvX8P4j3eM:&amp;tbnh=69&amp;tbnw=105&amp;prev=/images?q=bone+density&amp;svnum=10&amp;hl=en&amp;lr="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m/imgres?imgurl=http://www.parathyroid.com/images/boneDensity.gif&amp;imgrefurl=http://www.parathyroid.com/osteoporosis.htm&amp;h=163&amp;w=246&amp;sz=32&amp;hl=en&amp;start=2&amp;tbnid=oaOfrvX8P4j3eM:&amp;tbnh=69&amp;tbnw=105&amp;prev=/images?q=bone+density&amp;svnum=10&amp;hl=en&amp;l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oyfoods.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ctrTitle"/>
          </p:nvPr>
        </p:nvSpPr>
        <p:spPr>
          <a:xfrm>
            <a:off x="1752600" y="990600"/>
            <a:ext cx="6705600" cy="1828800"/>
          </a:xfrm>
        </p:spPr>
        <p:txBody>
          <a:bodyPr>
            <a:normAutofit fontScale="90000"/>
          </a:bodyPr>
          <a:lstStyle/>
          <a:p>
            <a:pPr eaLnBrk="1" fontAlgn="auto" hangingPunct="1">
              <a:spcAft>
                <a:spcPts val="0"/>
              </a:spcAft>
              <a:defRPr/>
            </a:pPr>
            <a:r>
              <a:rPr lang="en-US" sz="5400" dirty="0">
                <a:solidFill>
                  <a:schemeClr val="accent3">
                    <a:lumMod val="75000"/>
                  </a:schemeClr>
                </a:solidFill>
                <a:latin typeface="Tahoma" pitchFamily="34" charset="0"/>
              </a:rPr>
              <a:t>Hormone Issues</a:t>
            </a:r>
            <a:br>
              <a:rPr lang="en-US" sz="5400" dirty="0">
                <a:solidFill>
                  <a:schemeClr val="accent3">
                    <a:lumMod val="75000"/>
                  </a:schemeClr>
                </a:solidFill>
                <a:latin typeface="Tahoma" pitchFamily="34" charset="0"/>
              </a:rPr>
            </a:br>
            <a:r>
              <a:rPr lang="en-US" sz="5400" dirty="0">
                <a:solidFill>
                  <a:schemeClr val="accent3">
                    <a:lumMod val="75000"/>
                  </a:schemeClr>
                </a:solidFill>
                <a:latin typeface="Tahoma" pitchFamily="34" charset="0"/>
              </a:rPr>
              <a:t>In Cancer And</a:t>
            </a:r>
            <a:br>
              <a:rPr lang="en-US" sz="5400" dirty="0">
                <a:solidFill>
                  <a:schemeClr val="accent3">
                    <a:lumMod val="75000"/>
                  </a:schemeClr>
                </a:solidFill>
                <a:latin typeface="Tahoma" pitchFamily="34" charset="0"/>
              </a:rPr>
            </a:br>
            <a:r>
              <a:rPr lang="en-US" sz="5400" dirty="0">
                <a:solidFill>
                  <a:schemeClr val="accent3">
                    <a:lumMod val="75000"/>
                  </a:schemeClr>
                </a:solidFill>
                <a:latin typeface="Tahoma" pitchFamily="34" charset="0"/>
              </a:rPr>
              <a:t>Cancer Therapies</a:t>
            </a:r>
          </a:p>
        </p:txBody>
      </p:sp>
      <p:sp>
        <p:nvSpPr>
          <p:cNvPr id="445443" name="Rectangle 3"/>
          <p:cNvSpPr>
            <a:spLocks noGrp="1" noChangeArrowheads="1"/>
          </p:cNvSpPr>
          <p:nvPr>
            <p:ph type="subTitle" idx="1"/>
          </p:nvPr>
        </p:nvSpPr>
        <p:spPr>
          <a:xfrm>
            <a:off x="1981199" y="4038600"/>
            <a:ext cx="6904435" cy="2514600"/>
          </a:xfrm>
        </p:spPr>
        <p:txBody>
          <a:bodyPr>
            <a:normAutofit/>
          </a:bodyPr>
          <a:lstStyle/>
          <a:p>
            <a:pPr eaLnBrk="1" fontAlgn="auto" hangingPunct="1">
              <a:lnSpc>
                <a:spcPct val="90000"/>
              </a:lnSpc>
              <a:spcAft>
                <a:spcPts val="0"/>
              </a:spcAft>
              <a:buFont typeface="Wingdings"/>
              <a:buNone/>
              <a:defRPr/>
            </a:pPr>
            <a:r>
              <a:rPr lang="en-US" sz="4400" i="1" dirty="0">
                <a:solidFill>
                  <a:schemeClr val="accent2">
                    <a:lumMod val="75000"/>
                  </a:schemeClr>
                </a:solidFill>
                <a:latin typeface="Tahoma" pitchFamily="34" charset="0"/>
              </a:rPr>
              <a:t>Colleen Gill, MS RD CSO</a:t>
            </a:r>
          </a:p>
          <a:p>
            <a:pPr algn="ctr" eaLnBrk="1" fontAlgn="auto" hangingPunct="1">
              <a:lnSpc>
                <a:spcPct val="90000"/>
              </a:lnSpc>
              <a:spcAft>
                <a:spcPts val="0"/>
              </a:spcAft>
              <a:buFont typeface="Wingdings"/>
              <a:buNone/>
              <a:defRPr/>
            </a:pPr>
            <a:r>
              <a:rPr lang="en-US" sz="2800" dirty="0">
                <a:latin typeface="Tahoma" pitchFamily="34" charset="0"/>
                <a:hlinkClick r:id="rId3"/>
              </a:rPr>
              <a:t>colleen@nutrition-foundations.com</a:t>
            </a:r>
            <a:endParaRPr lang="en-US" sz="2800" dirty="0">
              <a:latin typeface="Tahoma" pitchFamily="34" charset="0"/>
            </a:endParaRPr>
          </a:p>
          <a:p>
            <a:pPr algn="ctr" eaLnBrk="1" fontAlgn="auto" hangingPunct="1">
              <a:lnSpc>
                <a:spcPct val="90000"/>
              </a:lnSpc>
              <a:spcAft>
                <a:spcPts val="0"/>
              </a:spcAft>
              <a:buFont typeface="Wingdings"/>
              <a:buNone/>
              <a:defRPr/>
            </a:pPr>
            <a:r>
              <a:rPr lang="en-US" sz="2800" i="1" dirty="0">
                <a:latin typeface="Tahoma" pitchFamily="34" charset="0"/>
              </a:rPr>
              <a:t>303-810-8612</a:t>
            </a:r>
            <a:endParaRPr lang="en-US" sz="400" i="1" dirty="0">
              <a:latin typeface="Tahoma" pitchFamily="34" charset="0"/>
            </a:endParaRPr>
          </a:p>
          <a:p>
            <a:pPr algn="r" eaLnBrk="1" fontAlgn="auto" hangingPunct="1">
              <a:lnSpc>
                <a:spcPct val="90000"/>
              </a:lnSpc>
              <a:spcBef>
                <a:spcPct val="50000"/>
              </a:spcBef>
              <a:spcAft>
                <a:spcPts val="0"/>
              </a:spcAft>
              <a:buClrTx/>
              <a:buSzTx/>
              <a:buFontTx/>
              <a:buNone/>
              <a:defRPr/>
            </a:pPr>
            <a:r>
              <a:rPr lang="en-US" sz="2400" i="1" dirty="0">
                <a:solidFill>
                  <a:schemeClr val="bg2">
                    <a:lumMod val="50000"/>
                  </a:schemeClr>
                </a:solidFill>
                <a:latin typeface="Tahoma" pitchFamily="34" charset="0"/>
              </a:rPr>
              <a:t>12/3/24</a:t>
            </a:r>
          </a:p>
          <a:p>
            <a:pPr algn="r" eaLnBrk="1" fontAlgn="auto" hangingPunct="1">
              <a:lnSpc>
                <a:spcPct val="90000"/>
              </a:lnSpc>
              <a:spcBef>
                <a:spcPct val="50000"/>
              </a:spcBef>
              <a:spcAft>
                <a:spcPts val="0"/>
              </a:spcAft>
              <a:buClrTx/>
              <a:buSzTx/>
              <a:buFontTx/>
              <a:buNone/>
              <a:defRPr/>
            </a:pPr>
            <a:endParaRPr lang="en-US" sz="6600" dirty="0">
              <a:solidFill>
                <a:schemeClr val="bg2">
                  <a:lumMod val="50000"/>
                </a:schemeClr>
              </a:solidFill>
              <a:latin typeface="Tahoma" pitchFamily="34" charset="0"/>
            </a:endParaRPr>
          </a:p>
          <a:p>
            <a:pPr eaLnBrk="1" fontAlgn="auto" hangingPunct="1">
              <a:lnSpc>
                <a:spcPct val="90000"/>
              </a:lnSpc>
              <a:spcAft>
                <a:spcPts val="0"/>
              </a:spcAft>
              <a:buFont typeface="Wingdings"/>
              <a:buNone/>
              <a:defRPr/>
            </a:pPr>
            <a:endParaRPr lang="en-US" sz="6000" dirty="0">
              <a:latin typeface="Tahoma" pitchFamily="34" charset="0"/>
            </a:endParaRPr>
          </a:p>
          <a:p>
            <a:pPr eaLnBrk="1" fontAlgn="auto" hangingPunct="1">
              <a:lnSpc>
                <a:spcPct val="90000"/>
              </a:lnSpc>
              <a:spcAft>
                <a:spcPts val="0"/>
              </a:spcAft>
              <a:buFont typeface="Wingdings"/>
              <a:buNone/>
              <a:defRPr/>
            </a:pPr>
            <a:endParaRPr lang="en-US" sz="4800" dirty="0"/>
          </a:p>
        </p:txBody>
      </p:sp>
      <p:sp>
        <p:nvSpPr>
          <p:cNvPr id="1229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Book Antiqua" panose="0204060205030503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Book Antiqua" panose="02040602050305030304" pitchFamily="18" charset="0"/>
              </a:defRPr>
            </a:lvl2pPr>
            <a:lvl3pPr marL="1143000" indent="-228600">
              <a:spcBef>
                <a:spcPct val="20000"/>
              </a:spcBef>
              <a:buClr>
                <a:srgbClr val="B5A359"/>
              </a:buClr>
              <a:buSzPct val="60000"/>
              <a:buFont typeface="Wingdings" panose="05000000000000000000" pitchFamily="2" charset="2"/>
              <a:buChar char=""/>
              <a:defRPr>
                <a:solidFill>
                  <a:schemeClr val="tx1"/>
                </a:solidFill>
                <a:latin typeface="Book Antiqua" panose="02040602050305030304" pitchFamily="18" charset="0"/>
              </a:defRPr>
            </a:lvl3pPr>
            <a:lvl4pPr marL="1600200" indent="-228600">
              <a:spcBef>
                <a:spcPct val="20000"/>
              </a:spcBef>
              <a:buClr>
                <a:srgbClr val="E3D9B8"/>
              </a:buClr>
              <a:buSzPct val="60000"/>
              <a:buFont typeface="Wingdings" panose="05000000000000000000" pitchFamily="2" charset="2"/>
              <a:buChar char=""/>
              <a:defRPr>
                <a:solidFill>
                  <a:schemeClr val="tx1"/>
                </a:solidFill>
                <a:latin typeface="Book Antiqua" panose="02040602050305030304" pitchFamily="18" charset="0"/>
              </a:defRPr>
            </a:lvl4pPr>
            <a:lvl5pPr marL="2057400" indent="-228600">
              <a:spcBef>
                <a:spcPct val="20000"/>
              </a:spcBef>
              <a:buClr>
                <a:srgbClr val="CBD4C2"/>
              </a:buClr>
              <a:buSzPct val="68000"/>
              <a:buFont typeface="Wingdings 2" panose="05020102010507070707" pitchFamily="18" charset="2"/>
              <a:buChar char=""/>
              <a:defRPr sz="1600">
                <a:solidFill>
                  <a:schemeClr val="tx1"/>
                </a:solidFill>
                <a:latin typeface="Book Antiqua" panose="02040602050305030304" pitchFamily="18" charset="0"/>
              </a:defRPr>
            </a:lvl5pPr>
            <a:lvl6pPr marL="2514600" indent="-228600"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Book Antiqua" panose="02040602050305030304" pitchFamily="18" charset="0"/>
              </a:defRPr>
            </a:lvl6pPr>
            <a:lvl7pPr marL="2971800" indent="-228600"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Book Antiqua" panose="02040602050305030304" pitchFamily="18" charset="0"/>
              </a:defRPr>
            </a:lvl7pPr>
            <a:lvl8pPr marL="3429000" indent="-228600"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Book Antiqua" panose="02040602050305030304" pitchFamily="18" charset="0"/>
              </a:defRPr>
            </a:lvl8pPr>
            <a:lvl9pPr marL="3886200" indent="-228600" eaLnBrk="0" fontAlgn="base" hangingPunct="0">
              <a:spcBef>
                <a:spcPct val="20000"/>
              </a:spcBef>
              <a:spcAft>
                <a:spcPct val="0"/>
              </a:spcAft>
              <a:buClr>
                <a:srgbClr val="CBD4C2"/>
              </a:buClr>
              <a:buSzPct val="68000"/>
              <a:buFont typeface="Wingdings 2" panose="05020102010507070707" pitchFamily="18" charset="2"/>
              <a:buChar char=""/>
              <a:defRPr sz="1600">
                <a:solidFill>
                  <a:schemeClr val="tx1"/>
                </a:solidFill>
                <a:latin typeface="Book Antiqua" panose="02040602050305030304" pitchFamily="18" charset="0"/>
              </a:defRPr>
            </a:lvl9pPr>
          </a:lstStyle>
          <a:p>
            <a:pPr>
              <a:spcBef>
                <a:spcPct val="0"/>
              </a:spcBef>
              <a:buClrTx/>
              <a:buSzTx/>
              <a:buFontTx/>
              <a:buNone/>
            </a:pPr>
            <a:endParaRPr lang="en-US" altLang="en-US" sz="1800" dirty="0">
              <a:latin typeface="Garamond" panose="02020404030301010803" pitchFamily="18" charset="0"/>
            </a:endParaRPr>
          </a:p>
        </p:txBody>
      </p:sp>
      <p:pic>
        <p:nvPicPr>
          <p:cNvPr id="7" name="Picture 1031" descr="Eva Solo Place Set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371600"/>
            <a:ext cx="164663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xfrm>
            <a:off x="304800" y="0"/>
            <a:ext cx="8382000" cy="2042160"/>
          </a:xfrm>
        </p:spPr>
        <p:txBody>
          <a:bodyPr>
            <a:no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Women’s Health Initiative 2002</a:t>
            </a: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sym typeface="Wingdings" pitchFamily="2" charset="2"/>
              </a:rPr>
              <a:t> Massive C</a:t>
            </a:r>
            <a:r>
              <a:rPr lang="en-US" sz="3600" b="1" dirty="0">
                <a:solidFill>
                  <a:schemeClr val="accent3">
                    <a:lumMod val="75000"/>
                  </a:schemeClr>
                </a:solidFill>
                <a:latin typeface="Tahoma" charset="0"/>
                <a:ea typeface="Tahoma" charset="0"/>
                <a:cs typeface="Tahoma" charset="0"/>
              </a:rPr>
              <a:t>hanges in HRT Use</a:t>
            </a:r>
            <a:br>
              <a:rPr lang="en-US" sz="3600" b="1" dirty="0">
                <a:solidFill>
                  <a:schemeClr val="accent3">
                    <a:lumMod val="75000"/>
                  </a:schemeClr>
                </a:solidFill>
                <a:latin typeface="Tahoma" charset="0"/>
                <a:ea typeface="Tahoma" charset="0"/>
                <a:cs typeface="Tahoma" charset="0"/>
              </a:rPr>
            </a:br>
            <a:r>
              <a:rPr lang="en-US" altLang="en-US" b="1" i="1" dirty="0">
                <a:solidFill>
                  <a:schemeClr val="accent2">
                    <a:lumMod val="50000"/>
                  </a:schemeClr>
                </a:solidFill>
                <a:latin typeface="Tahoma" charset="0"/>
                <a:ea typeface="Tahoma" charset="0"/>
                <a:cs typeface="Tahoma" charset="0"/>
              </a:rPr>
              <a:t>Study Design Issues: Age (63), type of HRT</a:t>
            </a:r>
            <a:endParaRPr lang="en-US" sz="3600" b="1" dirty="0">
              <a:solidFill>
                <a:schemeClr val="accent3">
                  <a:lumMod val="75000"/>
                </a:schemeClr>
              </a:solidFill>
              <a:latin typeface="Tahoma" charset="0"/>
              <a:ea typeface="Tahoma" charset="0"/>
              <a:cs typeface="Tahoma" charset="0"/>
            </a:endParaRPr>
          </a:p>
        </p:txBody>
      </p:sp>
      <p:sp>
        <p:nvSpPr>
          <p:cNvPr id="20483" name="Rectangle 3"/>
          <p:cNvSpPr>
            <a:spLocks noGrp="1" noChangeArrowheads="1"/>
          </p:cNvSpPr>
          <p:nvPr>
            <p:ph idx="1"/>
          </p:nvPr>
        </p:nvSpPr>
        <p:spPr>
          <a:xfrm>
            <a:off x="533400" y="2362200"/>
            <a:ext cx="8153400" cy="4114800"/>
          </a:xfrm>
        </p:spPr>
        <p:txBody>
          <a:bodyPr/>
          <a:lstStyle/>
          <a:p>
            <a:pPr eaLnBrk="1" hangingPunct="1">
              <a:lnSpc>
                <a:spcPct val="90000"/>
              </a:lnSpc>
              <a:buNone/>
            </a:pPr>
            <a:r>
              <a:rPr lang="en-US" altLang="en-US" sz="2800" b="1" dirty="0">
                <a:latin typeface="Tahoma" charset="0"/>
                <a:ea typeface="Tahoma" charset="0"/>
                <a:cs typeface="Tahoma" charset="0"/>
              </a:rPr>
              <a:t>Decreased risk:               </a:t>
            </a:r>
            <a:r>
              <a:rPr lang="en-US" altLang="en-US" sz="1600" b="1" i="1" dirty="0">
                <a:latin typeface="Tahoma" charset="0"/>
                <a:ea typeface="Tahoma" charset="0"/>
                <a:cs typeface="Tahoma" charset="0"/>
              </a:rPr>
              <a:t>Ann Int Med 2012; 152(2): 104</a:t>
            </a:r>
            <a:endParaRPr lang="en-US" altLang="en-US" sz="2800" b="1" dirty="0">
              <a:latin typeface="Tahoma" charset="0"/>
              <a:ea typeface="Tahoma" charset="0"/>
              <a:cs typeface="Tahoma" charset="0"/>
            </a:endParaRPr>
          </a:p>
          <a:p>
            <a:pPr eaLnBrk="1" hangingPunct="1">
              <a:lnSpc>
                <a:spcPct val="90000"/>
              </a:lnSpc>
              <a:buFont typeface="Arial" panose="020B0604020202020204" pitchFamily="34" charset="0"/>
              <a:buChar char="•"/>
            </a:pPr>
            <a:r>
              <a:rPr lang="en-US" altLang="en-US" sz="2600" b="1" dirty="0">
                <a:latin typeface="Tahoma" charset="0"/>
                <a:ea typeface="Tahoma" charset="0"/>
                <a:cs typeface="Tahoma" charset="0"/>
              </a:rPr>
              <a:t>Hip fractures*; </a:t>
            </a:r>
            <a:r>
              <a:rPr lang="en-US" altLang="en-US" sz="2600" dirty="0">
                <a:latin typeface="Tahoma" charset="0"/>
                <a:ea typeface="Tahoma" charset="0"/>
                <a:cs typeface="Tahoma" charset="0"/>
              </a:rPr>
              <a:t>colon ca   </a:t>
            </a:r>
          </a:p>
          <a:p>
            <a:pPr eaLnBrk="1" hangingPunct="1">
              <a:lnSpc>
                <a:spcPct val="90000"/>
              </a:lnSpc>
              <a:buFont typeface="Wingdings" panose="05000000000000000000" pitchFamily="2" charset="2"/>
              <a:buNone/>
            </a:pPr>
            <a:r>
              <a:rPr lang="en-US" altLang="en-US" sz="2800" b="1" dirty="0">
                <a:latin typeface="Tahoma" charset="0"/>
                <a:ea typeface="Tahoma" charset="0"/>
                <a:cs typeface="Tahoma" charset="0"/>
              </a:rPr>
              <a:t>Sightly higher risk </a:t>
            </a:r>
            <a:r>
              <a:rPr lang="en-US" altLang="en-US" sz="2800" b="1" u="sng" dirty="0">
                <a:latin typeface="Tahoma" charset="0"/>
                <a:ea typeface="Tahoma" charset="0"/>
                <a:cs typeface="Tahoma" charset="0"/>
              </a:rPr>
              <a:t>per 10,000 women</a:t>
            </a:r>
          </a:p>
          <a:p>
            <a:pPr eaLnBrk="1" hangingPunct="1">
              <a:lnSpc>
                <a:spcPct val="90000"/>
              </a:lnSpc>
              <a:buFont typeface="Arial" panose="020B0604020202020204" pitchFamily="34" charset="0"/>
              <a:buChar char="•"/>
            </a:pPr>
            <a:r>
              <a:rPr lang="en-US" altLang="en-US" sz="2600" b="1" dirty="0">
                <a:latin typeface="Tahoma" charset="0"/>
                <a:ea typeface="Tahoma" charset="0"/>
                <a:cs typeface="Tahoma" charset="0"/>
              </a:rPr>
              <a:t>Breast Cancer: </a:t>
            </a:r>
            <a:r>
              <a:rPr lang="en-US" altLang="en-US" sz="2600" dirty="0">
                <a:latin typeface="Tahoma" charset="0"/>
                <a:ea typeface="Tahoma" charset="0"/>
                <a:cs typeface="Tahoma" charset="0"/>
              </a:rPr>
              <a:t>38 versus 30/10,000 (+8)</a:t>
            </a:r>
          </a:p>
          <a:p>
            <a:pPr lvl="1" eaLnBrk="1" hangingPunct="1">
              <a:lnSpc>
                <a:spcPct val="90000"/>
              </a:lnSpc>
              <a:buFont typeface="Arial" panose="020B0604020202020204" pitchFamily="34" charset="0"/>
              <a:buChar char="•"/>
            </a:pPr>
            <a:r>
              <a:rPr lang="en-US" altLang="en-US" sz="2400" dirty="0">
                <a:latin typeface="Tahoma" charset="0"/>
                <a:ea typeface="Tahoma" charset="0"/>
                <a:cs typeface="Tahoma" charset="0"/>
              </a:rPr>
              <a:t>Larger tumors, more aggressive Br Ca </a:t>
            </a:r>
          </a:p>
          <a:p>
            <a:pPr eaLnBrk="1" hangingPunct="1">
              <a:lnSpc>
                <a:spcPct val="90000"/>
              </a:lnSpc>
              <a:buFont typeface="Arial" panose="020B0604020202020204" pitchFamily="34" charset="0"/>
              <a:buChar char="•"/>
            </a:pPr>
            <a:r>
              <a:rPr lang="en-US" altLang="en-US" sz="2600" b="1" dirty="0">
                <a:latin typeface="Tahoma" charset="0"/>
                <a:ea typeface="Tahoma" charset="0"/>
                <a:cs typeface="Tahoma" charset="0"/>
              </a:rPr>
              <a:t>Dementia 2x, </a:t>
            </a:r>
            <a:r>
              <a:rPr lang="en-US" altLang="en-US" sz="2600" dirty="0">
                <a:latin typeface="Tahoma" charset="0"/>
                <a:ea typeface="Tahoma" charset="0"/>
                <a:cs typeface="Tahoma" charset="0"/>
              </a:rPr>
              <a:t>heart disease, gallbladder, DVT, stroke, pulmonary embolism, urinary incontinence</a:t>
            </a:r>
            <a:endParaRPr lang="en-US" altLang="en-US" sz="2600" b="1" i="1" dirty="0">
              <a:latin typeface="Tahoma" charset="0"/>
              <a:ea typeface="Tahoma" charset="0"/>
              <a:cs typeface="Tahoma" charset="0"/>
            </a:endParaRPr>
          </a:p>
          <a:p>
            <a:pPr eaLnBrk="1" hangingPunct="1">
              <a:lnSpc>
                <a:spcPct val="90000"/>
              </a:lnSpc>
            </a:pPr>
            <a:endParaRPr lang="en-US" altLang="en-US" sz="600" b="1" i="1" dirty="0">
              <a:latin typeface="Tahoma" charset="0"/>
              <a:ea typeface="Tahoma" charset="0"/>
              <a:cs typeface="Tahoma" charset="0"/>
            </a:endParaRPr>
          </a:p>
          <a:p>
            <a:pPr eaLnBrk="1" hangingPunct="1">
              <a:lnSpc>
                <a:spcPct val="90000"/>
              </a:lnSpc>
              <a:buNone/>
            </a:pPr>
            <a:r>
              <a:rPr lang="en-US" altLang="en-US" sz="2800" b="1" dirty="0">
                <a:latin typeface="Tahoma" charset="0"/>
                <a:ea typeface="Tahoma" charset="0"/>
                <a:cs typeface="Tahoma" charset="0"/>
              </a:rPr>
              <a:t>There is no FDA monitoring of Bio-</a:t>
            </a:r>
            <a:r>
              <a:rPr lang="en-US" altLang="en-US" sz="2800" b="1" dirty="0" err="1">
                <a:latin typeface="Tahoma" charset="0"/>
                <a:ea typeface="Tahoma" charset="0"/>
                <a:cs typeface="Tahoma" charset="0"/>
              </a:rPr>
              <a:t>identicals</a:t>
            </a:r>
            <a:endParaRPr lang="en-US" altLang="en-US" sz="2800" b="1" dirty="0">
              <a:latin typeface="Tahoma" charset="0"/>
              <a:ea typeface="Tahoma" charset="0"/>
              <a:cs typeface="Tahoma" charset="0"/>
            </a:endParaRPr>
          </a:p>
          <a:p>
            <a:pPr eaLnBrk="1" hangingPunct="1">
              <a:lnSpc>
                <a:spcPct val="90000"/>
              </a:lnSpc>
              <a:buNone/>
            </a:pPr>
            <a:r>
              <a:rPr lang="en-US" altLang="en-US" sz="2800" b="1" dirty="0">
                <a:latin typeface="Tahoma" charset="0"/>
                <a:ea typeface="Tahoma" charset="0"/>
                <a:cs typeface="Tahoma" charset="0"/>
              </a:rPr>
              <a:t> </a:t>
            </a:r>
            <a:r>
              <a:rPr lang="en-US" altLang="en-US" b="1" i="1" dirty="0">
                <a:latin typeface="Tahoma" charset="0"/>
                <a:ea typeface="Tahoma" charset="0"/>
                <a:cs typeface="Tahoma" charset="0"/>
              </a:rPr>
              <a:t>Need: regulation, standardization, safety studies</a:t>
            </a:r>
            <a:endParaRPr lang="en-US" altLang="en-US" dirty="0">
              <a:latin typeface="+mj-lt"/>
            </a:endParaRPr>
          </a:p>
          <a:p>
            <a:pPr algn="ctr" eaLnBrk="1" hangingPunct="1">
              <a:lnSpc>
                <a:spcPct val="90000"/>
              </a:lnSpc>
              <a:buFont typeface="Wingdings" panose="05000000000000000000" pitchFamily="2" charset="2"/>
              <a:buNone/>
            </a:pPr>
            <a:endParaRPr lang="en-US" altLang="en-US"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533400" y="304800"/>
            <a:ext cx="7620000" cy="1143000"/>
          </a:xfrm>
        </p:spPr>
        <p:txBody>
          <a:bodyPr>
            <a:noAutofit/>
          </a:bodyPr>
          <a:lstStyle/>
          <a:p>
            <a:pPr eaLnBrk="1" fontAlgn="auto" hangingPunct="1">
              <a:spcAft>
                <a:spcPts val="0"/>
              </a:spcAft>
              <a:defRPr/>
            </a:pP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rPr>
              <a:t>FDA Medications That </a:t>
            </a: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rPr>
              <a:t>Limit HF 40 – 60%</a:t>
            </a:r>
          </a:p>
        </p:txBody>
      </p:sp>
      <p:sp>
        <p:nvSpPr>
          <p:cNvPr id="6148" name="Rectangle 3"/>
          <p:cNvSpPr>
            <a:spLocks noGrp="1" noChangeArrowheads="1"/>
          </p:cNvSpPr>
          <p:nvPr>
            <p:ph idx="1"/>
          </p:nvPr>
        </p:nvSpPr>
        <p:spPr>
          <a:xfrm>
            <a:off x="533400" y="1447800"/>
            <a:ext cx="8305800" cy="5029200"/>
          </a:xfrm>
        </p:spPr>
        <p:txBody>
          <a:bodyPr/>
          <a:lstStyle/>
          <a:p>
            <a:pPr marL="0" indent="0" eaLnBrk="1" hangingPunct="1">
              <a:buNone/>
            </a:pPr>
            <a:r>
              <a:rPr lang="en-US" altLang="en-US" sz="2600" b="1" dirty="0">
                <a:latin typeface="Tahoma" charset="0"/>
                <a:ea typeface="Tahoma" charset="0"/>
                <a:cs typeface="Tahoma" charset="0"/>
              </a:rPr>
              <a:t>Antidepressants</a:t>
            </a:r>
            <a:endParaRPr lang="en-US" altLang="en-US" sz="2600" b="1" dirty="0">
              <a:solidFill>
                <a:schemeClr val="tx1"/>
              </a:solidFill>
              <a:latin typeface="Tahoma" charset="0"/>
              <a:ea typeface="Tahoma" charset="0"/>
              <a:cs typeface="Tahoma" charset="0"/>
            </a:endParaRPr>
          </a:p>
          <a:p>
            <a:pPr eaLnBrk="1" hangingPunct="1">
              <a:buFont typeface="Arial" panose="020B0604020202020204" pitchFamily="34" charset="0"/>
              <a:buChar char="•"/>
            </a:pPr>
            <a:r>
              <a:rPr lang="en-US" altLang="en-US" b="1" dirty="0">
                <a:solidFill>
                  <a:schemeClr val="tx1"/>
                </a:solidFill>
                <a:latin typeface="Tahoma" charset="0"/>
                <a:ea typeface="Tahoma" charset="0"/>
                <a:cs typeface="Tahoma" charset="0"/>
              </a:rPr>
              <a:t>Effexor</a:t>
            </a:r>
            <a:r>
              <a:rPr lang="en-US" altLang="en-US" b="1" dirty="0">
                <a:latin typeface="Tahoma" charset="0"/>
                <a:ea typeface="Tahoma" charset="0"/>
                <a:cs typeface="Tahoma" charset="0"/>
              </a:rPr>
              <a:t>/</a:t>
            </a:r>
            <a:r>
              <a:rPr lang="en-US" altLang="en-US" b="1" dirty="0" err="1">
                <a:latin typeface="Tahoma" charset="0"/>
                <a:ea typeface="Tahoma" charset="0"/>
                <a:cs typeface="Tahoma" charset="0"/>
              </a:rPr>
              <a:t>Prestiq</a:t>
            </a:r>
            <a:endParaRPr lang="en-US" altLang="en-US" b="1" dirty="0">
              <a:latin typeface="Tahoma" charset="0"/>
              <a:ea typeface="Tahoma" charset="0"/>
              <a:cs typeface="Tahoma" charset="0"/>
            </a:endParaRPr>
          </a:p>
          <a:p>
            <a:pPr eaLnBrk="1" hangingPunct="1">
              <a:buFont typeface="Arial" panose="020B0604020202020204" pitchFamily="34" charset="0"/>
              <a:buChar char="•"/>
            </a:pPr>
            <a:r>
              <a:rPr lang="en-US" altLang="en-US" b="1" dirty="0">
                <a:solidFill>
                  <a:schemeClr val="accent2">
                    <a:lumMod val="50000"/>
                  </a:schemeClr>
                </a:solidFill>
                <a:latin typeface="Tahoma" charset="0"/>
                <a:ea typeface="Tahoma" charset="0"/>
                <a:cs typeface="Tahoma" charset="0"/>
              </a:rPr>
              <a:t>SSRI: i.e. Prozac, Zoloft, Paxil family of drugs</a:t>
            </a:r>
          </a:p>
          <a:p>
            <a:pPr lvl="1" eaLnBrk="1" hangingPunct="1">
              <a:buFont typeface="Arial" panose="020B0604020202020204" pitchFamily="34" charset="0"/>
              <a:buChar char="•"/>
            </a:pPr>
            <a:r>
              <a:rPr lang="en-US" altLang="en-US" sz="2400" b="1" u="sng" dirty="0">
                <a:latin typeface="Tahoma" charset="0"/>
                <a:ea typeface="Tahoma" charset="0"/>
                <a:cs typeface="Tahoma" charset="0"/>
              </a:rPr>
              <a:t>Only Celexa &amp; Lexapro approved with Tamoxifen </a:t>
            </a:r>
          </a:p>
          <a:p>
            <a:pPr eaLnBrk="1" hangingPunct="1">
              <a:buFont typeface="Arial" panose="020B0604020202020204" pitchFamily="34" charset="0"/>
              <a:buChar char="•"/>
            </a:pPr>
            <a:r>
              <a:rPr lang="en-US" altLang="en-US" dirty="0">
                <a:latin typeface="Tahoma" charset="0"/>
                <a:ea typeface="Tahoma" charset="0"/>
                <a:cs typeface="Tahoma" charset="0"/>
              </a:rPr>
              <a:t>Also treats</a:t>
            </a:r>
            <a:r>
              <a:rPr lang="en-US" altLang="en-US" dirty="0">
                <a:solidFill>
                  <a:schemeClr val="tx1"/>
                </a:solidFill>
                <a:latin typeface="Tahoma" charset="0"/>
                <a:ea typeface="Tahoma" charset="0"/>
                <a:cs typeface="Tahoma" charset="0"/>
              </a:rPr>
              <a:t> the depression &amp; anxiety that can come from hot flashes &amp; related sleep issues</a:t>
            </a:r>
            <a:endParaRPr lang="en-US" altLang="en-US" dirty="0">
              <a:latin typeface="Tahoma" charset="0"/>
              <a:ea typeface="Tahoma" charset="0"/>
              <a:cs typeface="Tahoma" charset="0"/>
            </a:endParaRPr>
          </a:p>
          <a:p>
            <a:pPr marL="0" indent="0" eaLnBrk="1" hangingPunct="1">
              <a:buNone/>
            </a:pPr>
            <a:r>
              <a:rPr lang="en-US" altLang="en-US" sz="2600" b="1" dirty="0">
                <a:latin typeface="Tahoma" charset="0"/>
                <a:ea typeface="Tahoma" charset="0"/>
                <a:cs typeface="Tahoma" charset="0"/>
              </a:rPr>
              <a:t>Gabapentin (Breeze 3); for severe night HF</a:t>
            </a:r>
          </a:p>
          <a:p>
            <a:pPr lvl="1" eaLnBrk="1" hangingPunct="1">
              <a:buFont typeface="Arial" panose="020B0604020202020204" pitchFamily="34" charset="0"/>
              <a:buChar char="•"/>
            </a:pPr>
            <a:r>
              <a:rPr lang="en-US" altLang="en-US" sz="2400" dirty="0">
                <a:solidFill>
                  <a:schemeClr val="tx1"/>
                </a:solidFill>
                <a:latin typeface="Tahoma" charset="0"/>
                <a:ea typeface="Tahoma" charset="0"/>
                <a:cs typeface="Tahoma" charset="0"/>
              </a:rPr>
              <a:t>300 mg </a:t>
            </a:r>
            <a:r>
              <a:rPr lang="en-US" altLang="en-US" sz="2400" dirty="0">
                <a:solidFill>
                  <a:schemeClr val="tx1"/>
                </a:solidFill>
                <a:latin typeface="Tahoma" charset="0"/>
                <a:ea typeface="Tahoma" charset="0"/>
                <a:cs typeface="Tahoma" charset="0"/>
                <a:sym typeface="Wingdings" panose="05000000000000000000" pitchFamily="2" charset="2"/>
              </a:rPr>
              <a:t> 50% less; </a:t>
            </a:r>
            <a:r>
              <a:rPr lang="en-US" altLang="en-US" sz="2400" dirty="0">
                <a:latin typeface="Tahoma" charset="0"/>
                <a:ea typeface="Tahoma" charset="0"/>
                <a:cs typeface="Tahoma" charset="0"/>
                <a:sym typeface="Wingdings" panose="05000000000000000000" pitchFamily="2" charset="2"/>
              </a:rPr>
              <a:t>more if used 3x/day</a:t>
            </a:r>
            <a:endParaRPr lang="en-US" altLang="en-US" sz="2400" dirty="0">
              <a:solidFill>
                <a:schemeClr val="tx1"/>
              </a:solidFill>
              <a:latin typeface="Tahoma" charset="0"/>
              <a:ea typeface="Tahoma" charset="0"/>
              <a:cs typeface="Tahoma" charset="0"/>
              <a:sym typeface="Wingdings" panose="05000000000000000000" pitchFamily="2" charset="2"/>
            </a:endParaRPr>
          </a:p>
          <a:p>
            <a:pPr lvl="1" eaLnBrk="1" hangingPunct="1">
              <a:buFont typeface="Arial" panose="020B0604020202020204" pitchFamily="34" charset="0"/>
              <a:buChar char="•"/>
            </a:pPr>
            <a:r>
              <a:rPr lang="en-US" altLang="en-US" sz="2400" dirty="0">
                <a:latin typeface="Tahoma" charset="0"/>
                <a:ea typeface="Tahoma" charset="0"/>
                <a:cs typeface="Tahoma" charset="0"/>
                <a:sym typeface="Wingdings" panose="05000000000000000000" pitchFamily="2" charset="2"/>
              </a:rPr>
              <a:t>Less side effects* with extended-release pills </a:t>
            </a:r>
          </a:p>
          <a:p>
            <a:pPr lvl="2" eaLnBrk="1" hangingPunct="1">
              <a:buFont typeface="Arial" panose="020B0604020202020204" pitchFamily="34" charset="0"/>
              <a:buChar char="•"/>
            </a:pPr>
            <a:r>
              <a:rPr lang="en-US" altLang="en-US" sz="2100" dirty="0">
                <a:solidFill>
                  <a:schemeClr val="tx1"/>
                </a:solidFill>
                <a:latin typeface="Tahoma" charset="0"/>
                <a:ea typeface="Tahoma" charset="0"/>
                <a:cs typeface="Tahoma" charset="0"/>
                <a:sym typeface="Wingdings" panose="05000000000000000000" pitchFamily="2" charset="2"/>
              </a:rPr>
              <a:t>*Dizziness, drowsiness, pulmonary edema</a:t>
            </a:r>
            <a:endParaRPr lang="en-US" altLang="en-US" sz="2100" dirty="0">
              <a:latin typeface="Tahoma" charset="0"/>
              <a:ea typeface="Tahoma" charset="0"/>
              <a:cs typeface="Tahoma" charset="0"/>
              <a:sym typeface="Wingdings" panose="05000000000000000000" pitchFamily="2" charset="2"/>
            </a:endParaRPr>
          </a:p>
          <a:p>
            <a:pPr marL="0" indent="0" eaLnBrk="1" hangingPunct="1">
              <a:buNone/>
            </a:pPr>
            <a:r>
              <a:rPr lang="en-US" altLang="en-US" sz="2600" b="1" dirty="0" err="1">
                <a:latin typeface="Tahoma" charset="0"/>
                <a:ea typeface="Tahoma" charset="0"/>
                <a:cs typeface="Tahoma" charset="0"/>
              </a:rPr>
              <a:t>Veozah</a:t>
            </a:r>
            <a:r>
              <a:rPr lang="en-US" altLang="en-US" sz="2600" b="1" dirty="0">
                <a:latin typeface="Tahoma" charset="0"/>
                <a:ea typeface="Tahoma" charset="0"/>
                <a:cs typeface="Tahoma" charset="0"/>
              </a:rPr>
              <a:t> </a:t>
            </a:r>
            <a:r>
              <a:rPr lang="en-US" altLang="en-US" sz="2600" dirty="0">
                <a:latin typeface="Tahoma" charset="0"/>
                <a:ea typeface="Tahoma" charset="0"/>
                <a:cs typeface="Tahoma" charset="0"/>
              </a:rPr>
              <a:t>(2023), </a:t>
            </a:r>
            <a:r>
              <a:rPr lang="en-US" altLang="en-US" dirty="0">
                <a:latin typeface="Tahoma" charset="0"/>
                <a:ea typeface="Tahoma" charset="0"/>
                <a:cs typeface="Tahoma" charset="0"/>
              </a:rPr>
              <a:t>but without insurance coverage/$565/</a:t>
            </a:r>
            <a:r>
              <a:rPr lang="en-US" altLang="en-US" dirty="0" err="1">
                <a:latin typeface="Tahoma" charset="0"/>
                <a:ea typeface="Tahoma" charset="0"/>
                <a:cs typeface="Tahoma" charset="0"/>
              </a:rPr>
              <a:t>mo</a:t>
            </a:r>
            <a:endParaRPr lang="en-US" altLang="en-US" dirty="0">
              <a:latin typeface="Tahoma" charset="0"/>
              <a:ea typeface="Tahoma" charset="0"/>
              <a:cs typeface="Tahoma" charset="0"/>
            </a:endParaRPr>
          </a:p>
          <a:p>
            <a:pPr eaLnBrk="1" hangingPunct="1">
              <a:buFont typeface="Arial" panose="020B0604020202020204" pitchFamily="34" charset="0"/>
              <a:buChar char="•"/>
            </a:pPr>
            <a:r>
              <a:rPr lang="en-US" altLang="en-US" dirty="0">
                <a:latin typeface="Tahoma" charset="0"/>
                <a:ea typeface="Tahoma" charset="0"/>
                <a:cs typeface="Tahoma" charset="0"/>
              </a:rPr>
              <a:t>Blocks receptors in the brain regulating body temp</a:t>
            </a:r>
          </a:p>
          <a:p>
            <a:pPr marL="366713" lvl="1" indent="0" eaLnBrk="1" hangingPunct="1">
              <a:buNone/>
            </a:pPr>
            <a:endParaRPr lang="en-US" altLang="en-US" sz="2400" dirty="0">
              <a:solidFill>
                <a:schemeClr val="tx1"/>
              </a:solidFill>
              <a:latin typeface="Tahoma" charset="0"/>
              <a:ea typeface="Tahoma" charset="0"/>
              <a:cs typeface="Tahoma" charset="0"/>
              <a:sym typeface="Wingdings" panose="05000000000000000000" pitchFamily="2" charset="2"/>
            </a:endParaRPr>
          </a:p>
        </p:txBody>
      </p:sp>
      <p:graphicFrame>
        <p:nvGraphicFramePr>
          <p:cNvPr id="6146" name="Object 4"/>
          <p:cNvGraphicFramePr>
            <a:graphicFrameLocks noChangeAspect="1"/>
          </p:cNvGraphicFramePr>
          <p:nvPr>
            <p:extLst>
              <p:ext uri="{D42A27DB-BD31-4B8C-83A1-F6EECF244321}">
                <p14:modId xmlns:p14="http://schemas.microsoft.com/office/powerpoint/2010/main" val="4255409452"/>
              </p:ext>
            </p:extLst>
          </p:nvPr>
        </p:nvGraphicFramePr>
        <p:xfrm>
          <a:off x="7795419" y="152400"/>
          <a:ext cx="715962" cy="2338388"/>
        </p:xfrm>
        <a:graphic>
          <a:graphicData uri="http://schemas.openxmlformats.org/presentationml/2006/ole">
            <mc:AlternateContent xmlns:mc="http://schemas.openxmlformats.org/markup-compatibility/2006">
              <mc:Choice xmlns:v="urn:schemas-microsoft-com:vml" Requires="v">
                <p:oleObj r:id="rId3" imgW="445008" imgH="1100328" progId="MS_ClipArt_Gallery">
                  <p:embed/>
                </p:oleObj>
              </mc:Choice>
              <mc:Fallback>
                <p:oleObj r:id="rId3" imgW="445008" imgH="1100328"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419" y="152400"/>
                        <a:ext cx="715962" cy="233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Rectangle 2"/>
          <p:cNvSpPr>
            <a:spLocks noGrp="1" noChangeArrowheads="1"/>
          </p:cNvSpPr>
          <p:nvPr>
            <p:ph type="title"/>
          </p:nvPr>
        </p:nvSpPr>
        <p:spPr>
          <a:xfrm>
            <a:off x="533400" y="304800"/>
            <a:ext cx="7467600" cy="1143000"/>
          </a:xfrm>
        </p:spPr>
        <p:txBody>
          <a:bodyPr>
            <a:normAutofit fontScale="90000"/>
          </a:bodyPr>
          <a:lstStyle/>
          <a:p>
            <a:pPr eaLnBrk="1" fontAlgn="auto" hangingPunct="1">
              <a:spcAft>
                <a:spcPts val="0"/>
              </a:spcAft>
              <a:defRPr/>
            </a:pPr>
            <a:r>
              <a:rPr lang="en-US" sz="4000" b="1" dirty="0">
                <a:solidFill>
                  <a:schemeClr val="accent3">
                    <a:lumMod val="75000"/>
                  </a:schemeClr>
                </a:solidFill>
                <a:latin typeface="Tahoma" charset="0"/>
                <a:ea typeface="Tahoma" charset="0"/>
                <a:cs typeface="Tahoma" charset="0"/>
              </a:rPr>
              <a:t>Tamoxifen Interactions </a:t>
            </a:r>
            <a:br>
              <a:rPr lang="en-US" sz="4000" b="1" dirty="0">
                <a:solidFill>
                  <a:schemeClr val="accent3">
                    <a:lumMod val="75000"/>
                  </a:schemeClr>
                </a:solidFill>
                <a:latin typeface="Tahoma" charset="0"/>
                <a:ea typeface="Tahoma" charset="0"/>
                <a:cs typeface="Tahoma" charset="0"/>
              </a:rPr>
            </a:br>
            <a:r>
              <a:rPr lang="en-US" sz="4000" b="1" dirty="0">
                <a:solidFill>
                  <a:schemeClr val="accent3">
                    <a:lumMod val="75000"/>
                  </a:schemeClr>
                </a:solidFill>
                <a:latin typeface="Tahoma" charset="0"/>
                <a:ea typeface="Tahoma" charset="0"/>
                <a:cs typeface="Tahoma" charset="0"/>
              </a:rPr>
              <a:t>May Affect Therapy</a:t>
            </a:r>
          </a:p>
        </p:txBody>
      </p:sp>
      <p:sp>
        <p:nvSpPr>
          <p:cNvPr id="25603" name="Rectangle 3"/>
          <p:cNvSpPr>
            <a:spLocks noGrp="1" noChangeArrowheads="1"/>
          </p:cNvSpPr>
          <p:nvPr>
            <p:ph idx="1"/>
          </p:nvPr>
        </p:nvSpPr>
        <p:spPr>
          <a:xfrm>
            <a:off x="533400" y="1676400"/>
            <a:ext cx="7696200" cy="4876800"/>
          </a:xfrm>
        </p:spPr>
        <p:txBody>
          <a:bodyPr/>
          <a:lstStyle/>
          <a:p>
            <a:pPr eaLnBrk="1" hangingPunct="1">
              <a:lnSpc>
                <a:spcPct val="80000"/>
              </a:lnSpc>
              <a:buFont typeface="Wingdings" panose="05000000000000000000" pitchFamily="2" charset="2"/>
              <a:buNone/>
            </a:pPr>
            <a:r>
              <a:rPr lang="en-US" altLang="en-US" sz="2600" b="1" dirty="0">
                <a:latin typeface="Tahoma" charset="0"/>
                <a:ea typeface="Tahoma" charset="0"/>
                <a:cs typeface="Tahoma" charset="0"/>
              </a:rPr>
              <a:t>CYP2D6 enzymes are needed to form most active metabolites of the drug</a:t>
            </a:r>
          </a:p>
          <a:p>
            <a:pPr eaLnBrk="1" hangingPunct="1">
              <a:lnSpc>
                <a:spcPct val="80000"/>
              </a:lnSpc>
              <a:buFont typeface="Wingdings" panose="05000000000000000000" pitchFamily="2" charset="2"/>
              <a:buNone/>
            </a:pPr>
            <a:r>
              <a:rPr lang="en-US" altLang="en-US" sz="2600" dirty="0">
                <a:latin typeface="Tahoma" charset="0"/>
                <a:ea typeface="Tahoma" charset="0"/>
                <a:cs typeface="Tahoma" charset="0"/>
              </a:rPr>
              <a:t>We now test women for a genetic deficiency that impacts their ability to form these metabolites</a:t>
            </a:r>
            <a:endParaRPr lang="en-US" altLang="en-US" sz="2600" b="1" dirty="0">
              <a:solidFill>
                <a:schemeClr val="accent2">
                  <a:lumMod val="50000"/>
                </a:schemeClr>
              </a:solidFill>
              <a:latin typeface="Tahoma" charset="0"/>
              <a:ea typeface="Tahoma" charset="0"/>
              <a:cs typeface="Tahoma" charset="0"/>
            </a:endParaRPr>
          </a:p>
          <a:p>
            <a:pPr eaLnBrk="1" hangingPunct="1">
              <a:lnSpc>
                <a:spcPct val="80000"/>
              </a:lnSpc>
              <a:buFont typeface="Wingdings" panose="05000000000000000000" pitchFamily="2" charset="2"/>
              <a:buNone/>
            </a:pPr>
            <a:endParaRPr lang="en-US" altLang="en-US" sz="1000" b="1" dirty="0">
              <a:solidFill>
                <a:schemeClr val="accent2">
                  <a:lumMod val="50000"/>
                </a:schemeClr>
              </a:solidFill>
              <a:latin typeface="Tahoma" charset="0"/>
              <a:ea typeface="Tahoma" charset="0"/>
              <a:cs typeface="Tahoma" charset="0"/>
            </a:endParaRPr>
          </a:p>
          <a:p>
            <a:pPr eaLnBrk="1" hangingPunct="1">
              <a:lnSpc>
                <a:spcPct val="80000"/>
              </a:lnSpc>
              <a:buFont typeface="Wingdings" panose="05000000000000000000" pitchFamily="2" charset="2"/>
              <a:buNone/>
            </a:pPr>
            <a:r>
              <a:rPr lang="en-US" altLang="en-US" sz="2600" b="1" dirty="0">
                <a:solidFill>
                  <a:schemeClr val="accent2">
                    <a:lumMod val="50000"/>
                  </a:schemeClr>
                </a:solidFill>
                <a:latin typeface="Tahoma" charset="0"/>
                <a:ea typeface="Tahoma" charset="0"/>
                <a:cs typeface="Tahoma" charset="0"/>
              </a:rPr>
              <a:t>Prescriptions that inhibit 2D6 </a:t>
            </a:r>
          </a:p>
          <a:p>
            <a:pPr eaLnBrk="1" hangingPunct="1">
              <a:lnSpc>
                <a:spcPct val="80000"/>
              </a:lnSpc>
              <a:buFont typeface="Arial" panose="020B0604020202020204" pitchFamily="34" charset="0"/>
              <a:buChar char="•"/>
            </a:pPr>
            <a:r>
              <a:rPr lang="en-US" altLang="en-US" dirty="0">
                <a:latin typeface="Tahoma" charset="0"/>
                <a:ea typeface="Tahoma" charset="0"/>
                <a:cs typeface="Tahoma" charset="0"/>
              </a:rPr>
              <a:t>Wellbutrin</a:t>
            </a:r>
          </a:p>
          <a:p>
            <a:pPr eaLnBrk="1" hangingPunct="1">
              <a:lnSpc>
                <a:spcPct val="80000"/>
              </a:lnSpc>
              <a:buFont typeface="Arial" panose="020B0604020202020204" pitchFamily="34" charset="0"/>
              <a:buChar char="•"/>
            </a:pPr>
            <a:r>
              <a:rPr lang="en-US" altLang="en-US" dirty="0">
                <a:latin typeface="Tahoma" charset="0"/>
                <a:ea typeface="Tahoma" charset="0"/>
                <a:cs typeface="Tahoma" charset="0"/>
              </a:rPr>
              <a:t>SSRIs (Prozac, Paxil, Zoloft, Cymbalta)</a:t>
            </a:r>
          </a:p>
          <a:p>
            <a:pPr eaLnBrk="1" hangingPunct="1">
              <a:lnSpc>
                <a:spcPct val="80000"/>
              </a:lnSpc>
              <a:buFont typeface="Arial" panose="020B0604020202020204" pitchFamily="34" charset="0"/>
              <a:buChar char="•"/>
            </a:pPr>
            <a:r>
              <a:rPr lang="en-US" altLang="en-US" dirty="0">
                <a:latin typeface="Tahoma" charset="0"/>
                <a:ea typeface="Tahoma" charset="0"/>
                <a:cs typeface="Tahoma" charset="0"/>
              </a:rPr>
              <a:t>Quinine, </a:t>
            </a:r>
            <a:r>
              <a:rPr lang="en-US" altLang="en-US" dirty="0" err="1">
                <a:latin typeface="Tahoma" charset="0"/>
                <a:ea typeface="Tahoma" charset="0"/>
                <a:cs typeface="Tahoma" charset="0"/>
              </a:rPr>
              <a:t>ChlorTrimeton</a:t>
            </a:r>
            <a:r>
              <a:rPr lang="en-US" altLang="en-US" dirty="0">
                <a:latin typeface="Tahoma" charset="0"/>
                <a:ea typeface="Tahoma" charset="0"/>
                <a:cs typeface="Tahoma" charset="0"/>
              </a:rPr>
              <a:t>, </a:t>
            </a:r>
            <a:r>
              <a:rPr lang="en-US" altLang="en-US" dirty="0" err="1">
                <a:latin typeface="Tahoma" charset="0"/>
                <a:ea typeface="Tahoma" charset="0"/>
                <a:cs typeface="Tahoma" charset="0"/>
              </a:rPr>
              <a:t>etc</a:t>
            </a:r>
            <a:r>
              <a:rPr lang="en-US" altLang="en-US" dirty="0">
                <a:latin typeface="Tahoma" charset="0"/>
                <a:ea typeface="Tahoma" charset="0"/>
                <a:cs typeface="Tahoma" charset="0"/>
              </a:rPr>
              <a:t>….  Check interactions</a:t>
            </a:r>
          </a:p>
          <a:p>
            <a:pPr eaLnBrk="1" hangingPunct="1">
              <a:lnSpc>
                <a:spcPct val="80000"/>
              </a:lnSpc>
            </a:pPr>
            <a:endParaRPr lang="en-US" altLang="en-US" sz="900" dirty="0">
              <a:latin typeface="Tahoma" charset="0"/>
              <a:ea typeface="Tahoma" charset="0"/>
              <a:cs typeface="Tahoma" charset="0"/>
            </a:endParaRPr>
          </a:p>
          <a:p>
            <a:pPr eaLnBrk="1" hangingPunct="1">
              <a:lnSpc>
                <a:spcPct val="80000"/>
              </a:lnSpc>
              <a:buFont typeface="Wingdings" panose="05000000000000000000" pitchFamily="2" charset="2"/>
              <a:buNone/>
            </a:pPr>
            <a:r>
              <a:rPr lang="en-US" altLang="en-US" sz="2600" b="1" dirty="0">
                <a:latin typeface="Tahoma" charset="0"/>
                <a:ea typeface="Tahoma" charset="0"/>
                <a:cs typeface="Tahoma" charset="0"/>
              </a:rPr>
              <a:t>OTC inhibitors</a:t>
            </a:r>
            <a:endParaRPr lang="en-US" altLang="en-US" sz="2600" dirty="0">
              <a:latin typeface="Tahoma" charset="0"/>
              <a:ea typeface="Tahoma" charset="0"/>
              <a:cs typeface="Tahoma" charset="0"/>
            </a:endParaRPr>
          </a:p>
          <a:p>
            <a:pPr eaLnBrk="1" hangingPunct="1">
              <a:lnSpc>
                <a:spcPct val="80000"/>
              </a:lnSpc>
              <a:buFont typeface="Arial" panose="020B0604020202020204" pitchFamily="34" charset="0"/>
              <a:buChar char="•"/>
            </a:pPr>
            <a:r>
              <a:rPr lang="en-US" altLang="en-US" dirty="0">
                <a:latin typeface="Tahoma" charset="0"/>
                <a:ea typeface="Tahoma" charset="0"/>
                <a:cs typeface="Tahoma" charset="0"/>
              </a:rPr>
              <a:t>Benadryl</a:t>
            </a:r>
          </a:p>
          <a:p>
            <a:pPr eaLnBrk="1" hangingPunct="1">
              <a:lnSpc>
                <a:spcPct val="80000"/>
              </a:lnSpc>
              <a:buFont typeface="Wingdings" panose="05000000000000000000" pitchFamily="2" charset="2"/>
              <a:buNone/>
            </a:pPr>
            <a:endParaRPr lang="en-US" altLang="en-US" sz="900" dirty="0"/>
          </a:p>
          <a:p>
            <a:pPr eaLnBrk="1" hangingPunct="1">
              <a:lnSpc>
                <a:spcPct val="80000"/>
              </a:lnSpc>
              <a:buFont typeface="Wingdings" panose="05000000000000000000" pitchFamily="2" charset="2"/>
              <a:buNone/>
            </a:pPr>
            <a:r>
              <a:rPr lang="en-US" altLang="en-US" dirty="0"/>
              <a:t>Curcumin can theoretically interfere in some (not all) patients, through a different pathway.</a:t>
            </a:r>
          </a:p>
          <a:p>
            <a:pPr eaLnBrk="1" hangingPunct="1">
              <a:lnSpc>
                <a:spcPct val="80000"/>
              </a:lnSpc>
              <a:buFont typeface="Wingdings" panose="05000000000000000000" pitchFamily="2" charset="2"/>
              <a:buNone/>
            </a:pPr>
            <a:endParaRPr lang="en-US" altLang="en-US" sz="2800" b="1" dirty="0"/>
          </a:p>
          <a:p>
            <a:pPr eaLnBrk="1" hangingPunct="1">
              <a:lnSpc>
                <a:spcPct val="80000"/>
              </a:lnSpc>
            </a:pPr>
            <a:endParaRPr lang="en-US" alt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457200" y="320040"/>
            <a:ext cx="7239000" cy="1143000"/>
          </a:xfrm>
        </p:spPr>
        <p:txBody>
          <a:bodyPr>
            <a:no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Other Options for Moderate/Severe Side Effects</a:t>
            </a:r>
          </a:p>
        </p:txBody>
      </p:sp>
      <p:sp>
        <p:nvSpPr>
          <p:cNvPr id="700419" name="Rectangle 3"/>
          <p:cNvSpPr>
            <a:spLocks noGrp="1" noChangeArrowheads="1"/>
          </p:cNvSpPr>
          <p:nvPr>
            <p:ph idx="1"/>
          </p:nvPr>
        </p:nvSpPr>
        <p:spPr>
          <a:xfrm>
            <a:off x="381000" y="1676400"/>
            <a:ext cx="7620000" cy="5257800"/>
          </a:xfrm>
        </p:spPr>
        <p:txBody>
          <a:bodyPr>
            <a:normAutofit/>
          </a:bodyPr>
          <a:lstStyle/>
          <a:p>
            <a:pPr eaLnBrk="1" fontAlgn="auto" hangingPunct="1">
              <a:spcAft>
                <a:spcPts val="0"/>
              </a:spcAft>
              <a:buFont typeface="Arial" panose="020B0604020202020204" pitchFamily="34" charset="0"/>
              <a:buChar char="•"/>
              <a:defRPr/>
            </a:pPr>
            <a:r>
              <a:rPr lang="en-US" sz="2800" b="1" dirty="0" err="1">
                <a:latin typeface="Tahoma" charset="0"/>
                <a:ea typeface="Tahoma" charset="0"/>
                <a:cs typeface="Tahoma" charset="0"/>
              </a:rPr>
              <a:t>Megace</a:t>
            </a:r>
            <a:r>
              <a:rPr lang="en-US" sz="2800" b="1" dirty="0">
                <a:latin typeface="Tahoma" charset="0"/>
                <a:ea typeface="Tahoma" charset="0"/>
                <a:cs typeface="Tahoma" charset="0"/>
              </a:rPr>
              <a:t>, DMPA, MPA </a:t>
            </a:r>
            <a:r>
              <a:rPr lang="en-US" sz="2800" b="1" i="1" dirty="0">
                <a:latin typeface="Tahoma" charset="0"/>
                <a:ea typeface="Tahoma" charset="0"/>
                <a:cs typeface="Tahoma" charset="0"/>
              </a:rPr>
              <a:t>(</a:t>
            </a:r>
            <a:r>
              <a:rPr lang="en-US" sz="2800" b="1" i="1" dirty="0" err="1">
                <a:latin typeface="Tahoma" charset="0"/>
                <a:ea typeface="Tahoma" charset="0"/>
                <a:cs typeface="Tahoma" charset="0"/>
              </a:rPr>
              <a:t>Progestins</a:t>
            </a:r>
            <a:r>
              <a:rPr lang="en-US" sz="2800" b="1" i="1" dirty="0">
                <a:latin typeface="Tahoma" charset="0"/>
                <a:ea typeface="Tahoma" charset="0"/>
                <a:cs typeface="Tahoma" charset="0"/>
              </a:rPr>
              <a:t>)</a:t>
            </a:r>
          </a:p>
          <a:p>
            <a:pPr marL="591058" lvl="1" indent="-342900" eaLnBrk="1" fontAlgn="auto" hangingPunct="1">
              <a:spcAft>
                <a:spcPts val="0"/>
              </a:spcAft>
              <a:buClr>
                <a:schemeClr val="accent4"/>
              </a:buClr>
              <a:buFont typeface="Arial" panose="020B0604020202020204" pitchFamily="34" charset="0"/>
              <a:buChar char="•"/>
              <a:defRPr/>
            </a:pPr>
            <a:r>
              <a:rPr lang="en-US" sz="2400" dirty="0">
                <a:solidFill>
                  <a:schemeClr val="tx1"/>
                </a:solidFill>
                <a:latin typeface="Tahoma" charset="0"/>
                <a:ea typeface="Tahoma" charset="0"/>
                <a:cs typeface="Tahoma" charset="0"/>
              </a:rPr>
              <a:t>Decreased hot flashes by &gt; 50 - 85%</a:t>
            </a:r>
          </a:p>
          <a:p>
            <a:pPr marL="591058" lvl="1" indent="-342900" eaLnBrk="1" fontAlgn="auto" hangingPunct="1">
              <a:spcAft>
                <a:spcPts val="0"/>
              </a:spcAft>
              <a:buClr>
                <a:schemeClr val="accent4"/>
              </a:buClr>
              <a:buFont typeface="Arial" panose="020B0604020202020204" pitchFamily="34" charset="0"/>
              <a:buChar char="•"/>
              <a:defRPr/>
            </a:pPr>
            <a:r>
              <a:rPr lang="en-US" sz="2400" b="1" i="1" dirty="0">
                <a:latin typeface="Tahoma" charset="0"/>
                <a:ea typeface="Tahoma" charset="0"/>
                <a:cs typeface="Tahoma" charset="0"/>
              </a:rPr>
              <a:t>Q</a:t>
            </a:r>
            <a:r>
              <a:rPr lang="en-US" sz="2400" b="1" i="1" dirty="0">
                <a:solidFill>
                  <a:schemeClr val="tx1"/>
                </a:solidFill>
                <a:latin typeface="Tahoma" charset="0"/>
                <a:ea typeface="Tahoma" charset="0"/>
                <a:cs typeface="Tahoma" charset="0"/>
              </a:rPr>
              <a:t>uestionable with history of breast cancer</a:t>
            </a:r>
          </a:p>
          <a:p>
            <a:pPr marL="248158" lvl="1" indent="0" eaLnBrk="1" fontAlgn="auto" hangingPunct="1">
              <a:spcAft>
                <a:spcPts val="0"/>
              </a:spcAft>
              <a:buClr>
                <a:schemeClr val="accent4"/>
              </a:buClr>
              <a:buNone/>
              <a:defRPr/>
            </a:pPr>
            <a:endParaRPr lang="en-US" sz="800" b="1" i="1" dirty="0">
              <a:solidFill>
                <a:schemeClr val="tx1"/>
              </a:solidFill>
              <a:latin typeface="Tahoma" charset="0"/>
              <a:ea typeface="Tahoma" charset="0"/>
              <a:cs typeface="Tahoma" charset="0"/>
            </a:endParaRPr>
          </a:p>
          <a:p>
            <a:pPr eaLnBrk="1" fontAlgn="auto" hangingPunct="1">
              <a:spcAft>
                <a:spcPts val="0"/>
              </a:spcAft>
              <a:buFont typeface="Arial" panose="020B0604020202020204" pitchFamily="34" charset="0"/>
              <a:buChar char="•"/>
              <a:defRPr/>
            </a:pPr>
            <a:r>
              <a:rPr lang="en-US" sz="2800" b="1" dirty="0">
                <a:latin typeface="Tahoma" charset="0"/>
                <a:ea typeface="Tahoma" charset="0"/>
                <a:cs typeface="Tahoma" charset="0"/>
              </a:rPr>
              <a:t>Clonidine</a:t>
            </a:r>
            <a:r>
              <a:rPr lang="en-US" sz="2800" dirty="0">
                <a:latin typeface="Tahoma" charset="0"/>
                <a:ea typeface="Tahoma" charset="0"/>
                <a:cs typeface="Tahoma" charset="0"/>
              </a:rPr>
              <a:t> </a:t>
            </a:r>
            <a:r>
              <a:rPr lang="en-US" sz="2800" b="1" i="1" dirty="0">
                <a:latin typeface="Tahoma" charset="0"/>
                <a:ea typeface="Tahoma" charset="0"/>
                <a:cs typeface="Tahoma" charset="0"/>
              </a:rPr>
              <a:t>(Catapres)*</a:t>
            </a:r>
          </a:p>
          <a:p>
            <a:pPr marL="591058" lvl="1" indent="-342900" eaLnBrk="1" fontAlgn="auto" hangingPunct="1">
              <a:spcAft>
                <a:spcPts val="0"/>
              </a:spcAft>
              <a:buClr>
                <a:schemeClr val="accent4"/>
              </a:buClr>
              <a:buFont typeface="Arial" panose="020B0604020202020204" pitchFamily="34" charset="0"/>
              <a:buChar char="•"/>
              <a:defRPr/>
            </a:pPr>
            <a:r>
              <a:rPr lang="en-US" sz="2400" dirty="0">
                <a:solidFill>
                  <a:schemeClr val="tx1"/>
                </a:solidFill>
                <a:latin typeface="Tahoma" charset="0"/>
                <a:ea typeface="Tahoma" charset="0"/>
                <a:cs typeface="Tahoma" charset="0"/>
              </a:rPr>
              <a:t>Decreases hot flashes by one/day</a:t>
            </a:r>
          </a:p>
          <a:p>
            <a:pPr marL="591058" lvl="1" indent="-342900" eaLnBrk="1" fontAlgn="auto" hangingPunct="1">
              <a:spcAft>
                <a:spcPts val="0"/>
              </a:spcAft>
              <a:buClr>
                <a:schemeClr val="accent4"/>
              </a:buClr>
              <a:buFont typeface="Arial" panose="020B0604020202020204" pitchFamily="34" charset="0"/>
              <a:buChar char="•"/>
              <a:defRPr/>
            </a:pPr>
            <a:r>
              <a:rPr lang="en-US" sz="2400" dirty="0">
                <a:solidFill>
                  <a:schemeClr val="tx1"/>
                </a:solidFill>
                <a:latin typeface="Tahoma" charset="0"/>
                <a:ea typeface="Tahoma" charset="0"/>
                <a:cs typeface="Tahoma" charset="0"/>
              </a:rPr>
              <a:t>Drowsiness, dry mouth, sleep, drops in BP</a:t>
            </a:r>
          </a:p>
          <a:p>
            <a:pPr eaLnBrk="1" fontAlgn="auto" hangingPunct="1">
              <a:spcAft>
                <a:spcPts val="0"/>
              </a:spcAft>
              <a:buFont typeface="Arial" panose="020B0604020202020204" pitchFamily="34" charset="0"/>
              <a:buChar char="•"/>
              <a:defRPr/>
            </a:pPr>
            <a:r>
              <a:rPr lang="en-US" sz="2800" b="1" dirty="0">
                <a:latin typeface="Tahoma" charset="0"/>
                <a:ea typeface="Tahoma" charset="0"/>
                <a:cs typeface="Tahoma" charset="0"/>
              </a:rPr>
              <a:t>Vitamin E</a:t>
            </a:r>
            <a:r>
              <a:rPr lang="en-US" sz="2800" dirty="0">
                <a:latin typeface="Tahoma" charset="0"/>
                <a:ea typeface="Tahoma" charset="0"/>
                <a:cs typeface="Tahoma" charset="0"/>
              </a:rPr>
              <a:t> at 800 IU/day*</a:t>
            </a:r>
          </a:p>
          <a:p>
            <a:pPr marL="591058" lvl="1" indent="-342900" eaLnBrk="1" fontAlgn="auto" hangingPunct="1">
              <a:spcAft>
                <a:spcPts val="0"/>
              </a:spcAft>
              <a:buClr>
                <a:schemeClr val="accent4"/>
              </a:buClr>
              <a:buFont typeface="Arial" panose="020B0604020202020204" pitchFamily="34" charset="0"/>
              <a:buChar char="•"/>
              <a:defRPr/>
            </a:pPr>
            <a:r>
              <a:rPr lang="en-US" sz="2400" dirty="0">
                <a:solidFill>
                  <a:schemeClr val="tx1"/>
                </a:solidFill>
                <a:latin typeface="Tahoma" charset="0"/>
                <a:ea typeface="Tahoma" charset="0"/>
                <a:cs typeface="Tahoma" charset="0"/>
              </a:rPr>
              <a:t>Decreased hot flashes by one/day, ~ = placebo</a:t>
            </a:r>
          </a:p>
          <a:p>
            <a:pPr marL="591058" lvl="1" indent="-342900" eaLnBrk="1" fontAlgn="auto" hangingPunct="1">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Avoid in prostate cancer (SELECT trial)</a:t>
            </a:r>
          </a:p>
          <a:p>
            <a:pPr marL="248158" lvl="1" indent="0" algn="ctr" eaLnBrk="1" fontAlgn="auto" hangingPunct="1">
              <a:spcAft>
                <a:spcPts val="0"/>
              </a:spcAft>
              <a:buClr>
                <a:schemeClr val="accent4"/>
              </a:buClr>
              <a:buNone/>
              <a:defRPr/>
            </a:pPr>
            <a:endParaRPr lang="en-US" sz="800" dirty="0">
              <a:solidFill>
                <a:schemeClr val="tx1"/>
              </a:solidFill>
              <a:latin typeface="Tahoma" charset="0"/>
              <a:ea typeface="Tahoma" charset="0"/>
              <a:cs typeface="Tahoma" charset="0"/>
            </a:endParaRPr>
          </a:p>
          <a:p>
            <a:pPr marL="248158" lvl="1" indent="0" algn="ctr" eaLnBrk="1" fontAlgn="auto" hangingPunct="1">
              <a:spcAft>
                <a:spcPts val="0"/>
              </a:spcAft>
              <a:buClr>
                <a:schemeClr val="accent4"/>
              </a:buClr>
              <a:buNone/>
              <a:defRPr/>
            </a:pPr>
            <a:r>
              <a:rPr lang="en-US" sz="2400" b="1" i="1" dirty="0">
                <a:latin typeface="Tahoma" charset="0"/>
                <a:ea typeface="Tahoma" charset="0"/>
                <a:cs typeface="Tahoma" charset="0"/>
              </a:rPr>
              <a:t>*Minimally helpful</a:t>
            </a:r>
            <a:endParaRPr lang="en-US" sz="2400" b="1" i="1" dirty="0">
              <a:solidFill>
                <a:schemeClr val="tx1"/>
              </a:solidFill>
              <a:latin typeface="Tahoma" charset="0"/>
              <a:ea typeface="Tahoma" charset="0"/>
              <a:cs typeface="Tahom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0"/>
            <a:ext cx="7543800" cy="1066800"/>
          </a:xfrm>
        </p:spPr>
        <p:txBody>
          <a:bodyPr>
            <a:normAutofit/>
          </a:bodyPr>
          <a:lstStyle/>
          <a:p>
            <a:pPr eaLnBrk="1" hangingPunct="1"/>
            <a:r>
              <a:rPr lang="en-US" altLang="en-US" sz="3600" b="1" dirty="0">
                <a:solidFill>
                  <a:schemeClr val="accent3">
                    <a:lumMod val="75000"/>
                  </a:schemeClr>
                </a:solidFill>
                <a:latin typeface="Tahoma" charset="0"/>
                <a:ea typeface="Tahoma" charset="0"/>
                <a:cs typeface="Tahoma" charset="0"/>
              </a:rPr>
              <a:t>Using Complementary Therapies </a:t>
            </a:r>
          </a:p>
        </p:txBody>
      </p:sp>
      <p:sp>
        <p:nvSpPr>
          <p:cNvPr id="716803" name="Rectangle 3"/>
          <p:cNvSpPr>
            <a:spLocks noGrp="1" noChangeArrowheads="1"/>
          </p:cNvSpPr>
          <p:nvPr>
            <p:ph idx="1"/>
          </p:nvPr>
        </p:nvSpPr>
        <p:spPr>
          <a:xfrm>
            <a:off x="342900" y="1371600"/>
            <a:ext cx="8534400" cy="5181600"/>
          </a:xfrm>
        </p:spPr>
        <p:txBody>
          <a:bodyPr/>
          <a:lstStyle/>
          <a:p>
            <a:pPr marL="0" indent="0" eaLnBrk="1" hangingPunct="1">
              <a:buFontTx/>
              <a:buNone/>
              <a:tabLst>
                <a:tab pos="5322888" algn="l"/>
              </a:tabLst>
              <a:defRPr/>
            </a:pPr>
            <a:r>
              <a:rPr lang="en-US" altLang="en-US" sz="2800" b="1" dirty="0">
                <a:latin typeface="Tahoma" charset="0"/>
                <a:ea typeface="Tahoma" charset="0"/>
                <a:cs typeface="Tahoma" charset="0"/>
              </a:rPr>
              <a:t>Communicate to keep it truly integrative! </a:t>
            </a:r>
          </a:p>
          <a:p>
            <a:pPr eaLnBrk="1" hangingPunct="1">
              <a:buFont typeface="Arial" panose="020B0604020202020204" pitchFamily="34" charset="0"/>
              <a:buChar char="•"/>
              <a:tabLst>
                <a:tab pos="5322888" algn="l"/>
              </a:tabLst>
              <a:defRPr/>
            </a:pPr>
            <a:r>
              <a:rPr lang="en-US" altLang="en-US" sz="2600" dirty="0">
                <a:latin typeface="Tahoma" charset="0"/>
                <a:ea typeface="Tahoma" charset="0"/>
                <a:cs typeface="Tahoma" charset="0"/>
              </a:rPr>
              <a:t>79% used herbs for symptoms; spending $100 Million </a:t>
            </a:r>
          </a:p>
          <a:p>
            <a:pPr eaLnBrk="1" hangingPunct="1">
              <a:buFont typeface="Arial" panose="020B0604020202020204" pitchFamily="34" charset="0"/>
              <a:buChar char="•"/>
              <a:tabLst>
                <a:tab pos="5322888" algn="l"/>
              </a:tabLst>
              <a:defRPr/>
            </a:pPr>
            <a:r>
              <a:rPr lang="en-US" altLang="en-US" sz="2600" dirty="0">
                <a:latin typeface="Tahoma" charset="0"/>
                <a:ea typeface="Tahoma" charset="0"/>
                <a:cs typeface="Tahoma" charset="0"/>
              </a:rPr>
              <a:t>70% did not tell their PCP</a:t>
            </a:r>
          </a:p>
          <a:p>
            <a:pPr lvl="1" eaLnBrk="1" hangingPunct="1">
              <a:buFontTx/>
              <a:buNone/>
              <a:tabLst>
                <a:tab pos="5322888" algn="l"/>
              </a:tabLst>
              <a:defRPr/>
            </a:pPr>
            <a:endParaRPr lang="en-US" altLang="en-US" sz="2400" b="1" i="1" dirty="0">
              <a:latin typeface="+mj-lt"/>
            </a:endParaRPr>
          </a:p>
          <a:p>
            <a:pPr lvl="1" eaLnBrk="1" hangingPunct="1">
              <a:buFontTx/>
              <a:buNone/>
              <a:tabLst>
                <a:tab pos="5322888" algn="l"/>
              </a:tabLst>
              <a:defRPr/>
            </a:pPr>
            <a:endParaRPr lang="en-US" altLang="en-US" sz="2000" b="1" i="1" dirty="0">
              <a:latin typeface="+mj-lt"/>
            </a:endParaRPr>
          </a:p>
          <a:p>
            <a:pPr lvl="1" eaLnBrk="1" hangingPunct="1">
              <a:buFontTx/>
              <a:buNone/>
              <a:tabLst>
                <a:tab pos="5322888" algn="l"/>
              </a:tabLst>
              <a:defRPr/>
            </a:pPr>
            <a:endParaRPr lang="en-US" altLang="en-US" sz="1100" b="1" i="1" dirty="0">
              <a:latin typeface="+mj-lt"/>
            </a:endParaRPr>
          </a:p>
          <a:p>
            <a:pPr marL="0" indent="0" eaLnBrk="1" hangingPunct="1">
              <a:buFontTx/>
              <a:buNone/>
              <a:tabLst>
                <a:tab pos="5322888" algn="l"/>
              </a:tabLst>
              <a:defRPr/>
            </a:pPr>
            <a:r>
              <a:rPr lang="en-US" altLang="en-US" sz="2800" b="1" dirty="0">
                <a:solidFill>
                  <a:schemeClr val="accent3">
                    <a:lumMod val="75000"/>
                  </a:schemeClr>
                </a:solidFill>
                <a:latin typeface="Tahoma" charset="0"/>
                <a:ea typeface="Tahoma" charset="0"/>
                <a:cs typeface="Tahoma" charset="0"/>
              </a:rPr>
              <a:t>There is no magic bullet!</a:t>
            </a:r>
            <a:r>
              <a:rPr lang="en-US" altLang="en-US" sz="2800" dirty="0">
                <a:solidFill>
                  <a:schemeClr val="accent3">
                    <a:lumMod val="75000"/>
                  </a:schemeClr>
                </a:solidFill>
                <a:latin typeface="Tahoma" charset="0"/>
                <a:ea typeface="Tahoma" charset="0"/>
                <a:cs typeface="Tahoma" charset="0"/>
              </a:rPr>
              <a:t>  </a:t>
            </a:r>
          </a:p>
          <a:p>
            <a:pPr marL="0" indent="0" eaLnBrk="1" hangingPunct="1">
              <a:buNone/>
              <a:tabLst>
                <a:tab pos="5322888" algn="l"/>
              </a:tabLst>
              <a:defRPr/>
            </a:pPr>
            <a:r>
              <a:rPr lang="en-US" altLang="en-US" sz="2800" b="1" dirty="0">
                <a:latin typeface="Tahoma" charset="0"/>
                <a:ea typeface="Tahoma" charset="0"/>
                <a:cs typeface="Tahoma" charset="0"/>
              </a:rPr>
              <a:t>33–50% placebo effect; in </a:t>
            </a:r>
            <a:r>
              <a:rPr lang="en-US" altLang="en-US" sz="2800" b="1" u="sng" dirty="0">
                <a:latin typeface="Tahoma" charset="0"/>
                <a:ea typeface="Tahoma" charset="0"/>
                <a:cs typeface="Tahoma" charset="0"/>
              </a:rPr>
              <a:t>men and women</a:t>
            </a:r>
          </a:p>
          <a:p>
            <a:pPr marL="457200" lvl="1" indent="0" eaLnBrk="1" hangingPunct="1">
              <a:lnSpc>
                <a:spcPct val="90000"/>
              </a:lnSpc>
              <a:buFontTx/>
              <a:buNone/>
              <a:tabLst>
                <a:tab pos="5322888" algn="l"/>
              </a:tabLst>
              <a:defRPr/>
            </a:pPr>
            <a:r>
              <a:rPr lang="en-US" altLang="en-US" sz="2800" b="1" u="sng" dirty="0">
                <a:solidFill>
                  <a:schemeClr val="accent2">
                    <a:lumMod val="50000"/>
                  </a:schemeClr>
                </a:solidFill>
                <a:latin typeface="Tahoma" charset="0"/>
                <a:ea typeface="Tahoma" charset="0"/>
                <a:cs typeface="Tahoma" charset="0"/>
              </a:rPr>
              <a:t>Everything</a:t>
            </a:r>
            <a:r>
              <a:rPr lang="en-US" altLang="en-US" sz="2800" b="1" dirty="0">
                <a:solidFill>
                  <a:schemeClr val="accent3">
                    <a:lumMod val="75000"/>
                  </a:schemeClr>
                </a:solidFill>
                <a:latin typeface="Tahoma" charset="0"/>
                <a:ea typeface="Tahoma" charset="0"/>
                <a:cs typeface="Tahoma" charset="0"/>
              </a:rPr>
              <a:t> </a:t>
            </a:r>
            <a:r>
              <a:rPr lang="en-US" altLang="en-US" sz="2800" b="1" dirty="0">
                <a:latin typeface="Tahoma" charset="0"/>
                <a:ea typeface="Tahoma" charset="0"/>
                <a:cs typeface="Tahoma" charset="0"/>
              </a:rPr>
              <a:t>decreased frequency</a:t>
            </a:r>
          </a:p>
          <a:p>
            <a:pPr marL="457200" lvl="1" indent="0" eaLnBrk="1" hangingPunct="1">
              <a:lnSpc>
                <a:spcPct val="90000"/>
              </a:lnSpc>
              <a:buFontTx/>
              <a:buNone/>
              <a:tabLst>
                <a:tab pos="5322888" algn="l"/>
              </a:tabLst>
              <a:defRPr/>
            </a:pPr>
            <a:r>
              <a:rPr lang="en-US" altLang="en-US" sz="2800" b="1" u="sng" dirty="0">
                <a:solidFill>
                  <a:srgbClr val="C00000"/>
                </a:solidFill>
                <a:latin typeface="Tahoma" charset="0"/>
                <a:ea typeface="Tahoma" charset="0"/>
                <a:cs typeface="Tahoma" charset="0"/>
              </a:rPr>
              <a:t>Nothing</a:t>
            </a:r>
            <a:r>
              <a:rPr lang="en-US" altLang="en-US" sz="2800" b="1" dirty="0">
                <a:latin typeface="Tahoma" charset="0"/>
                <a:ea typeface="Tahoma" charset="0"/>
                <a:cs typeface="Tahoma" charset="0"/>
              </a:rPr>
              <a:t> changed intensity significantly</a:t>
            </a:r>
          </a:p>
        </p:txBody>
      </p:sp>
      <p:pic>
        <p:nvPicPr>
          <p:cNvPr id="70660" name="Picture 5" descr="yoga woma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8651" y="2504711"/>
            <a:ext cx="8540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caduceu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7268" y="2653609"/>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Line 7"/>
          <p:cNvSpPr>
            <a:spLocks noChangeShapeType="1"/>
          </p:cNvSpPr>
          <p:nvPr/>
        </p:nvSpPr>
        <p:spPr bwMode="auto">
          <a:xfrm>
            <a:off x="5943600" y="2965553"/>
            <a:ext cx="990600" cy="0"/>
          </a:xfrm>
          <a:prstGeom prst="line">
            <a:avLst/>
          </a:prstGeom>
          <a:noFill/>
          <a:ln w="1016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3" name="Line 8"/>
          <p:cNvSpPr>
            <a:spLocks noChangeShapeType="1"/>
          </p:cNvSpPr>
          <p:nvPr/>
        </p:nvSpPr>
        <p:spPr bwMode="auto">
          <a:xfrm flipH="1">
            <a:off x="6438900" y="3352800"/>
            <a:ext cx="990600" cy="0"/>
          </a:xfrm>
          <a:prstGeom prst="line">
            <a:avLst/>
          </a:prstGeom>
          <a:noFill/>
          <a:ln w="1016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6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680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680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1680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168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1" name="Rectangle 3"/>
          <p:cNvSpPr>
            <a:spLocks noGrp="1" noChangeArrowheads="1"/>
          </p:cNvSpPr>
          <p:nvPr>
            <p:ph idx="1"/>
          </p:nvPr>
        </p:nvSpPr>
        <p:spPr>
          <a:xfrm>
            <a:off x="228600" y="1676400"/>
            <a:ext cx="8686800" cy="5181600"/>
          </a:xfrm>
        </p:spPr>
        <p:txBody>
          <a:bodyPr>
            <a:normAutofit/>
          </a:bodyPr>
          <a:lstStyle/>
          <a:p>
            <a:pPr marL="594360" indent="-457200" eaLnBrk="1" fontAlgn="auto" hangingPunct="1">
              <a:lnSpc>
                <a:spcPct val="90000"/>
              </a:lnSpc>
              <a:spcAft>
                <a:spcPts val="0"/>
              </a:spcAft>
              <a:buClr>
                <a:schemeClr val="tx1">
                  <a:shade val="95000"/>
                </a:schemeClr>
              </a:buClr>
              <a:buFont typeface="Arial" panose="020B0604020202020204" pitchFamily="34" charset="0"/>
              <a:buChar char="•"/>
              <a:defRPr/>
            </a:pPr>
            <a:r>
              <a:rPr lang="en-US" sz="2600" b="1" dirty="0">
                <a:latin typeface="Tahoma" charset="0"/>
                <a:ea typeface="Tahoma" charset="0"/>
                <a:cs typeface="Tahoma" charset="0"/>
              </a:rPr>
              <a:t>Less helpful with cancer-related HF</a:t>
            </a:r>
          </a:p>
          <a:p>
            <a:pPr marL="928116" lvl="1" indent="-342900" eaLnBrk="1" fontAlgn="auto" hangingPunct="1">
              <a:lnSpc>
                <a:spcPct val="90000"/>
              </a:lnSpc>
              <a:spcAft>
                <a:spcPts val="0"/>
              </a:spcAft>
              <a:buClr>
                <a:schemeClr val="accent2">
                  <a:shade val="75000"/>
                </a:schemeClr>
              </a:buClr>
              <a:buFont typeface="Arial" panose="020B0604020202020204" pitchFamily="34" charset="0"/>
              <a:buChar char="•"/>
              <a:defRPr/>
            </a:pPr>
            <a:r>
              <a:rPr lang="en-US" sz="2400" dirty="0">
                <a:latin typeface="Tahoma" charset="0"/>
                <a:ea typeface="Tahoma" charset="0"/>
                <a:cs typeface="Tahoma" charset="0"/>
              </a:rPr>
              <a:t>Binds at serotonin receptors, like antidepressants</a:t>
            </a:r>
          </a:p>
          <a:p>
            <a:pPr marL="594360" indent="-457200" eaLnBrk="1" fontAlgn="auto" hangingPunct="1">
              <a:lnSpc>
                <a:spcPct val="90000"/>
              </a:lnSpc>
              <a:spcAft>
                <a:spcPts val="0"/>
              </a:spcAft>
              <a:buClr>
                <a:schemeClr val="tx1">
                  <a:shade val="95000"/>
                </a:schemeClr>
              </a:buClr>
              <a:buFont typeface="Arial" panose="020B0604020202020204" pitchFamily="34" charset="0"/>
              <a:buChar char="•"/>
              <a:defRPr/>
            </a:pPr>
            <a:r>
              <a:rPr lang="en-US" sz="2600" b="1" dirty="0">
                <a:latin typeface="Tahoma" charset="0"/>
                <a:ea typeface="Tahoma" charset="0"/>
                <a:cs typeface="Tahoma" charset="0"/>
              </a:rPr>
              <a:t>Questionable in breast cancer</a:t>
            </a:r>
          </a:p>
          <a:p>
            <a:pPr marL="928116" lvl="1" indent="-342900" eaLnBrk="1" fontAlgn="auto" hangingPunct="1">
              <a:lnSpc>
                <a:spcPct val="90000"/>
              </a:lnSpc>
              <a:spcAft>
                <a:spcPts val="0"/>
              </a:spcAft>
              <a:buClr>
                <a:schemeClr val="accent2">
                  <a:shade val="75000"/>
                </a:schemeClr>
              </a:buClr>
              <a:buFont typeface="Arial" panose="020B0604020202020204" pitchFamily="34" charset="0"/>
              <a:buChar char="•"/>
              <a:defRPr/>
            </a:pPr>
            <a:r>
              <a:rPr lang="en-US" sz="2400" dirty="0">
                <a:latin typeface="Tahoma" charset="0"/>
                <a:ea typeface="Tahoma" charset="0"/>
                <a:cs typeface="Tahoma" charset="0"/>
              </a:rPr>
              <a:t>(+) Does not bind at estrogen receptors in breast</a:t>
            </a:r>
          </a:p>
          <a:p>
            <a:pPr marL="928116" lvl="1" indent="-342900" eaLnBrk="1" fontAlgn="auto" hangingPunct="1">
              <a:lnSpc>
                <a:spcPct val="90000"/>
              </a:lnSpc>
              <a:spcAft>
                <a:spcPts val="0"/>
              </a:spcAft>
              <a:buClr>
                <a:schemeClr val="accent2">
                  <a:shade val="75000"/>
                </a:schemeClr>
              </a:buClr>
              <a:buFont typeface="Arial" panose="020B0604020202020204" pitchFamily="34" charset="0"/>
              <a:buChar char="•"/>
              <a:defRPr/>
            </a:pPr>
            <a:r>
              <a:rPr lang="en-US" sz="2400" dirty="0">
                <a:latin typeface="Tahoma" charset="0"/>
                <a:ea typeface="Tahoma" charset="0"/>
                <a:cs typeface="Tahoma" charset="0"/>
              </a:rPr>
              <a:t>(+) Adds to the inhibitory effect of </a:t>
            </a:r>
            <a:r>
              <a:rPr lang="en-US" sz="2400" dirty="0" err="1">
                <a:latin typeface="Tahoma" charset="0"/>
                <a:ea typeface="Tahoma" charset="0"/>
                <a:cs typeface="Tahoma" charset="0"/>
              </a:rPr>
              <a:t>tamoxifen</a:t>
            </a:r>
            <a:endParaRPr lang="en-US" sz="2400" dirty="0">
              <a:latin typeface="Tahoma" charset="0"/>
              <a:ea typeface="Tahoma" charset="0"/>
              <a:cs typeface="Tahoma" charset="0"/>
            </a:endParaRPr>
          </a:p>
          <a:p>
            <a:pPr marL="928116" lvl="1" indent="-342900" eaLnBrk="1" fontAlgn="auto" hangingPunct="1">
              <a:lnSpc>
                <a:spcPct val="90000"/>
              </a:lnSpc>
              <a:spcAft>
                <a:spcPts val="0"/>
              </a:spcAft>
              <a:buClr>
                <a:schemeClr val="accent2">
                  <a:shade val="75000"/>
                </a:schemeClr>
              </a:buClr>
              <a:buFont typeface="Arial" panose="020B0604020202020204" pitchFamily="34" charset="0"/>
              <a:buChar char="•"/>
              <a:defRPr/>
            </a:pPr>
            <a:r>
              <a:rPr lang="en-US" sz="2400" dirty="0">
                <a:latin typeface="Tahoma" charset="0"/>
                <a:ea typeface="Tahoma" charset="0"/>
                <a:cs typeface="Tahoma" charset="0"/>
              </a:rPr>
              <a:t>(+) Decreased </a:t>
            </a:r>
            <a:r>
              <a:rPr lang="en-US" sz="2400" b="1" i="1" dirty="0">
                <a:latin typeface="Tahoma" charset="0"/>
                <a:ea typeface="Tahoma" charset="0"/>
                <a:cs typeface="Tahoma" charset="0"/>
              </a:rPr>
              <a:t>risk</a:t>
            </a:r>
            <a:r>
              <a:rPr lang="en-US" sz="2400" dirty="0">
                <a:latin typeface="Tahoma" charset="0"/>
                <a:ea typeface="Tahoma" charset="0"/>
                <a:cs typeface="Tahoma" charset="0"/>
              </a:rPr>
              <a:t> of breast cancer 61%</a:t>
            </a:r>
          </a:p>
          <a:p>
            <a:pPr marL="561403" indent="-342900" eaLnBrk="1" fontAlgn="auto" hangingPunct="1">
              <a:lnSpc>
                <a:spcPct val="90000"/>
              </a:lnSpc>
              <a:spcAft>
                <a:spcPts val="0"/>
              </a:spcAft>
              <a:buClr>
                <a:schemeClr val="accent2">
                  <a:shade val="75000"/>
                </a:schemeClr>
              </a:buClr>
              <a:buFont typeface="Arial" panose="020B0604020202020204" pitchFamily="34" charset="0"/>
              <a:buChar char="•"/>
              <a:defRPr/>
            </a:pPr>
            <a:r>
              <a:rPr lang="en-US" b="1" i="1" dirty="0">
                <a:latin typeface="Tahoma" charset="0"/>
                <a:ea typeface="Tahoma" charset="0"/>
                <a:cs typeface="Tahoma" charset="0"/>
              </a:rPr>
              <a:t>(-) </a:t>
            </a:r>
            <a:r>
              <a:rPr lang="en-US" i="1" dirty="0">
                <a:latin typeface="Tahoma" charset="0"/>
                <a:ea typeface="Tahoma" charset="0"/>
                <a:cs typeface="Tahoma" charset="0"/>
              </a:rPr>
              <a:t>In animals: more aggressive lung metastases,  More </a:t>
            </a:r>
            <a:r>
              <a:rPr lang="en-US" i="1" dirty="0" err="1">
                <a:latin typeface="Tahoma" charset="0"/>
                <a:ea typeface="Tahoma" charset="0"/>
                <a:cs typeface="Tahoma" charset="0"/>
              </a:rPr>
              <a:t>adriamycin</a:t>
            </a:r>
            <a:r>
              <a:rPr lang="en-US" i="1" dirty="0">
                <a:latin typeface="Tahoma" charset="0"/>
                <a:ea typeface="Tahoma" charset="0"/>
                <a:cs typeface="Tahoma" charset="0"/>
              </a:rPr>
              <a:t>, </a:t>
            </a:r>
            <a:r>
              <a:rPr lang="en-US" i="1" dirty="0" err="1">
                <a:latin typeface="Tahoma" charset="0"/>
                <a:ea typeface="Tahoma" charset="0"/>
                <a:cs typeface="Tahoma" charset="0"/>
              </a:rPr>
              <a:t>taxol</a:t>
            </a:r>
            <a:r>
              <a:rPr lang="en-US" i="1" dirty="0">
                <a:latin typeface="Tahoma" charset="0"/>
                <a:ea typeface="Tahoma" charset="0"/>
                <a:cs typeface="Tahoma" charset="0"/>
              </a:rPr>
              <a:t> toxicity; Q: liver toxicity</a:t>
            </a:r>
          </a:p>
          <a:p>
            <a:pPr marL="218503" indent="0" eaLnBrk="1" fontAlgn="auto" hangingPunct="1">
              <a:lnSpc>
                <a:spcPct val="90000"/>
              </a:lnSpc>
              <a:spcAft>
                <a:spcPts val="0"/>
              </a:spcAft>
              <a:buClr>
                <a:schemeClr val="accent2">
                  <a:shade val="75000"/>
                </a:schemeClr>
              </a:buClr>
              <a:buNone/>
              <a:defRPr/>
            </a:pPr>
            <a:endParaRPr lang="en-US" sz="800" b="1" dirty="0">
              <a:latin typeface="Tahoma" charset="0"/>
              <a:ea typeface="Tahoma" charset="0"/>
              <a:cs typeface="Tahoma" charset="0"/>
            </a:endParaRPr>
          </a:p>
          <a:p>
            <a:pPr marL="218503" indent="0" eaLnBrk="1" fontAlgn="auto" hangingPunct="1">
              <a:lnSpc>
                <a:spcPct val="90000"/>
              </a:lnSpc>
              <a:spcAft>
                <a:spcPts val="0"/>
              </a:spcAft>
              <a:buClr>
                <a:schemeClr val="accent2">
                  <a:shade val="75000"/>
                </a:schemeClr>
              </a:buClr>
              <a:buNone/>
              <a:defRPr/>
            </a:pPr>
            <a:r>
              <a:rPr lang="en-US" sz="2600" b="1" dirty="0" err="1">
                <a:latin typeface="Tahoma" charset="0"/>
                <a:ea typeface="Tahoma" charset="0"/>
                <a:cs typeface="Tahoma" charset="0"/>
              </a:rPr>
              <a:t>Relizen</a:t>
            </a:r>
            <a:r>
              <a:rPr lang="en-US" sz="2600" b="1" dirty="0">
                <a:latin typeface="Tahoma" charset="0"/>
                <a:ea typeface="Tahoma" charset="0"/>
                <a:cs typeface="Tahoma" charset="0"/>
              </a:rPr>
              <a:t>: </a:t>
            </a:r>
            <a:r>
              <a:rPr lang="en-US" dirty="0" err="1">
                <a:latin typeface="Tahoma" charset="0"/>
                <a:ea typeface="Tahoma" charset="0"/>
                <a:cs typeface="Tahoma" charset="0"/>
              </a:rPr>
              <a:t>Poaceae</a:t>
            </a:r>
            <a:r>
              <a:rPr lang="en-US" dirty="0">
                <a:latin typeface="Tahoma" charset="0"/>
                <a:ea typeface="Tahoma" charset="0"/>
                <a:cs typeface="Tahoma" charset="0"/>
              </a:rPr>
              <a:t> grass pollen/pistils extract</a:t>
            </a:r>
          </a:p>
          <a:p>
            <a:pPr marL="561403" indent="-342900" eaLnBrk="1" fontAlgn="auto" hangingPunct="1">
              <a:lnSpc>
                <a:spcPct val="90000"/>
              </a:lnSpc>
              <a:spcAft>
                <a:spcPts val="0"/>
              </a:spcAft>
              <a:buClr>
                <a:schemeClr val="accent2">
                  <a:shade val="75000"/>
                </a:schemeClr>
              </a:buClr>
              <a:buFont typeface="Arial" panose="020B0604020202020204" pitchFamily="34" charset="0"/>
              <a:buChar char="•"/>
              <a:defRPr/>
            </a:pPr>
            <a:r>
              <a:rPr lang="en-US" dirty="0">
                <a:latin typeface="Tahoma" charset="0"/>
                <a:ea typeface="Tahoma" charset="0"/>
                <a:cs typeface="Tahoma" charset="0"/>
              </a:rPr>
              <a:t>Appears both safer and more effective, 2/day fewer though it may take 2 months for full benefit</a:t>
            </a:r>
          </a:p>
          <a:p>
            <a:pPr marL="561403" indent="-342900" eaLnBrk="1" fontAlgn="auto" hangingPunct="1">
              <a:lnSpc>
                <a:spcPct val="90000"/>
              </a:lnSpc>
              <a:spcAft>
                <a:spcPts val="0"/>
              </a:spcAft>
              <a:buClr>
                <a:schemeClr val="accent2">
                  <a:shade val="75000"/>
                </a:schemeClr>
              </a:buClr>
              <a:buFont typeface="Arial" panose="020B0604020202020204" pitchFamily="34" charset="0"/>
              <a:buChar char="•"/>
              <a:defRPr/>
            </a:pPr>
            <a:r>
              <a:rPr lang="en-US" dirty="0">
                <a:latin typeface="Tahoma" charset="0"/>
                <a:ea typeface="Tahoma" charset="0"/>
                <a:cs typeface="Tahoma" charset="0"/>
              </a:rPr>
              <a:t>No estrogenic impact, increased QOL</a:t>
            </a:r>
          </a:p>
          <a:p>
            <a:pPr marL="868680" lvl="1" indent="-283464" eaLnBrk="1" fontAlgn="auto" hangingPunct="1">
              <a:lnSpc>
                <a:spcPct val="90000"/>
              </a:lnSpc>
              <a:spcAft>
                <a:spcPts val="0"/>
              </a:spcAft>
              <a:buClr>
                <a:schemeClr val="accent2">
                  <a:shade val="75000"/>
                </a:schemeClr>
              </a:buClr>
              <a:buFont typeface="Wingdings 2" panose="05020102010507070707" pitchFamily="18" charset="2"/>
              <a:buNone/>
              <a:defRPr/>
            </a:pPr>
            <a:endParaRPr lang="en-US" sz="400" i="1" dirty="0">
              <a:latin typeface="Tahoma" charset="0"/>
              <a:ea typeface="Tahoma" charset="0"/>
              <a:cs typeface="Tahoma" charset="0"/>
            </a:endParaRPr>
          </a:p>
        </p:txBody>
      </p:sp>
      <p:sp>
        <p:nvSpPr>
          <p:cNvPr id="74755" name="Rectangle 2"/>
          <p:cNvSpPr>
            <a:spLocks noGrp="1" noChangeArrowheads="1"/>
          </p:cNvSpPr>
          <p:nvPr>
            <p:ph type="title"/>
          </p:nvPr>
        </p:nvSpPr>
        <p:spPr>
          <a:xfrm>
            <a:off x="457200" y="381000"/>
            <a:ext cx="5562600" cy="1143000"/>
          </a:xfrm>
        </p:spPr>
        <p:txBody>
          <a:bodyPr>
            <a:noAutofit/>
          </a:bodyPr>
          <a:lstStyle/>
          <a:p>
            <a:pPr eaLnBrk="1" hangingPunct="1"/>
            <a:r>
              <a:rPr lang="en-US" altLang="en-US" sz="3600" b="1" dirty="0">
                <a:solidFill>
                  <a:schemeClr val="accent3">
                    <a:lumMod val="75000"/>
                  </a:schemeClr>
                </a:solidFill>
                <a:latin typeface="Tahoma" charset="0"/>
                <a:ea typeface="Tahoma" charset="0"/>
                <a:cs typeface="Tahoma" charset="0"/>
              </a:rPr>
              <a:t>Black Cohosh </a:t>
            </a:r>
            <a:br>
              <a:rPr lang="en-US" altLang="en-US" sz="3600" b="1" dirty="0">
                <a:solidFill>
                  <a:schemeClr val="accent3">
                    <a:lumMod val="75000"/>
                  </a:schemeClr>
                </a:solidFill>
                <a:latin typeface="Tahoma" charset="0"/>
                <a:ea typeface="Tahoma" charset="0"/>
                <a:cs typeface="Tahoma" charset="0"/>
              </a:rPr>
            </a:br>
            <a:r>
              <a:rPr lang="en-US" altLang="en-US" sz="3600" b="1" i="1" dirty="0" err="1">
                <a:solidFill>
                  <a:schemeClr val="accent3">
                    <a:lumMod val="75000"/>
                  </a:schemeClr>
                </a:solidFill>
                <a:latin typeface="Tahoma" charset="0"/>
                <a:ea typeface="Tahoma" charset="0"/>
                <a:cs typeface="Tahoma" charset="0"/>
              </a:rPr>
              <a:t>Cimicifuga</a:t>
            </a:r>
            <a:r>
              <a:rPr lang="en-US" altLang="en-US" sz="3600" b="1" i="1" dirty="0">
                <a:solidFill>
                  <a:schemeClr val="accent3">
                    <a:lumMod val="75000"/>
                  </a:schemeClr>
                </a:solidFill>
                <a:latin typeface="Tahoma" charset="0"/>
                <a:ea typeface="Tahoma" charset="0"/>
                <a:cs typeface="Tahoma" charset="0"/>
              </a:rPr>
              <a:t> </a:t>
            </a:r>
            <a:r>
              <a:rPr lang="en-US" altLang="en-US" sz="3600" b="1" i="1" dirty="0" err="1">
                <a:solidFill>
                  <a:schemeClr val="accent3">
                    <a:lumMod val="75000"/>
                  </a:schemeClr>
                </a:solidFill>
                <a:latin typeface="Tahoma" charset="0"/>
                <a:ea typeface="Tahoma" charset="0"/>
                <a:cs typeface="Tahoma" charset="0"/>
              </a:rPr>
              <a:t>racemosa</a:t>
            </a:r>
            <a:endParaRPr lang="en-US" altLang="en-US" sz="3600" b="1" i="1" dirty="0">
              <a:solidFill>
                <a:schemeClr val="accent3">
                  <a:lumMod val="75000"/>
                </a:schemeClr>
              </a:solidFill>
              <a:latin typeface="Tahoma" charset="0"/>
              <a:ea typeface="Tahoma" charset="0"/>
              <a:cs typeface="Tahoma" charset="0"/>
            </a:endParaRPr>
          </a:p>
        </p:txBody>
      </p:sp>
      <p:pic>
        <p:nvPicPr>
          <p:cNvPr id="74756" name="Picture 4" descr="remife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25998"/>
            <a:ext cx="1295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5" descr="black cohosh 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34963"/>
            <a:ext cx="1485900" cy="1068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33400" y="228600"/>
            <a:ext cx="8153400" cy="838200"/>
          </a:xfrm>
        </p:spPr>
        <p:txBody>
          <a:bodyPr>
            <a:normAutofit/>
          </a:bodyPr>
          <a:lstStyle/>
          <a:p>
            <a:pPr eaLnBrk="1" hangingPunct="1"/>
            <a:r>
              <a:rPr lang="en-US" altLang="en-US" sz="3600" b="1" dirty="0">
                <a:solidFill>
                  <a:schemeClr val="accent3">
                    <a:lumMod val="75000"/>
                  </a:schemeClr>
                </a:solidFill>
                <a:latin typeface="Tahoma" charset="0"/>
                <a:ea typeface="Tahoma" charset="0"/>
                <a:cs typeface="Tahoma" charset="0"/>
              </a:rPr>
              <a:t>Questionable Remedies/No Benefit</a:t>
            </a:r>
          </a:p>
        </p:txBody>
      </p:sp>
      <p:sp>
        <p:nvSpPr>
          <p:cNvPr id="718851" name="Rectangle 3"/>
          <p:cNvSpPr>
            <a:spLocks noGrp="1" noChangeArrowheads="1"/>
          </p:cNvSpPr>
          <p:nvPr>
            <p:ph idx="1"/>
          </p:nvPr>
        </p:nvSpPr>
        <p:spPr>
          <a:xfrm>
            <a:off x="533400" y="1295400"/>
            <a:ext cx="8153400" cy="5257800"/>
          </a:xfrm>
        </p:spPr>
        <p:txBody>
          <a:bodyPr>
            <a:noAutofit/>
          </a:bodyPr>
          <a:lstStyle/>
          <a:p>
            <a:pPr eaLnBrk="1" fontAlgn="auto" hangingPunct="1">
              <a:lnSpc>
                <a:spcPct val="90000"/>
              </a:lnSpc>
              <a:spcAft>
                <a:spcPts val="0"/>
              </a:spcAft>
              <a:buFont typeface="Arial" panose="020B0604020202020204" pitchFamily="34" charset="0"/>
              <a:buChar char="•"/>
              <a:defRPr/>
            </a:pPr>
            <a:r>
              <a:rPr lang="en-US" sz="2600" b="1" dirty="0">
                <a:latin typeface="Tahoma" charset="0"/>
                <a:ea typeface="Tahoma" charset="0"/>
                <a:cs typeface="Tahoma" charset="0"/>
              </a:rPr>
              <a:t>Evening Primrose Oil: worse than placebo</a:t>
            </a:r>
          </a:p>
          <a:p>
            <a:pPr marL="578358" lvl="1" indent="-342900" eaLnBrk="1" fontAlgn="auto" hangingPunct="1">
              <a:lnSpc>
                <a:spcPct val="90000"/>
              </a:lnSpc>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2000 mg + Vitamin E</a:t>
            </a:r>
          </a:p>
          <a:p>
            <a:pPr eaLnBrk="1" fontAlgn="auto" hangingPunct="1">
              <a:lnSpc>
                <a:spcPct val="90000"/>
              </a:lnSpc>
              <a:spcAft>
                <a:spcPts val="0"/>
              </a:spcAft>
              <a:buFont typeface="Arial" panose="020B0604020202020204" pitchFamily="34" charset="0"/>
              <a:buChar char="•"/>
              <a:defRPr/>
            </a:pPr>
            <a:r>
              <a:rPr lang="en-US" sz="2600" b="1" dirty="0">
                <a:latin typeface="Tahoma" charset="0"/>
                <a:ea typeface="Tahoma" charset="0"/>
                <a:cs typeface="Tahoma" charset="0"/>
              </a:rPr>
              <a:t>Dong Quai = placebo</a:t>
            </a:r>
          </a:p>
          <a:p>
            <a:pPr lvl="1" indent="-342900" eaLnBrk="1" fontAlgn="auto" hangingPunct="1">
              <a:lnSpc>
                <a:spcPct val="90000"/>
              </a:lnSpc>
              <a:spcAft>
                <a:spcPts val="0"/>
              </a:spcAft>
              <a:buFont typeface="Arial" panose="020B0604020202020204" pitchFamily="34" charset="0"/>
              <a:buChar char="•"/>
              <a:defRPr/>
            </a:pPr>
            <a:r>
              <a:rPr lang="en-US" sz="2400" dirty="0">
                <a:latin typeface="Tahoma" charset="0"/>
                <a:ea typeface="Tahoma" charset="0"/>
                <a:cs typeface="Tahoma" charset="0"/>
              </a:rPr>
              <a:t>Estrogenic, anticoagulant</a:t>
            </a:r>
          </a:p>
          <a:p>
            <a:pPr marL="211645" indent="-342900" eaLnBrk="1" fontAlgn="auto" hangingPunct="1">
              <a:lnSpc>
                <a:spcPct val="90000"/>
              </a:lnSpc>
              <a:spcAft>
                <a:spcPts val="0"/>
              </a:spcAft>
              <a:buClr>
                <a:schemeClr val="accent4"/>
              </a:buClr>
              <a:buFont typeface="Arial" panose="020B0604020202020204" pitchFamily="34" charset="0"/>
              <a:buChar char="•"/>
              <a:defRPr/>
            </a:pPr>
            <a:r>
              <a:rPr lang="en-US" sz="2600" b="1" dirty="0">
                <a:latin typeface="Tahoma" charset="0"/>
                <a:ea typeface="Tahoma" charset="0"/>
                <a:cs typeface="Tahoma" charset="0"/>
              </a:rPr>
              <a:t>Ginseng (TCM therapy) = placebo</a:t>
            </a:r>
          </a:p>
          <a:p>
            <a:pPr marL="578358" lvl="1" indent="-342900" eaLnBrk="1" fontAlgn="auto" hangingPunct="1">
              <a:lnSpc>
                <a:spcPct val="90000"/>
              </a:lnSpc>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Possibly estrogenic, contraindicated with </a:t>
            </a:r>
            <a:r>
              <a:rPr lang="en-US" sz="2400" dirty="0" err="1">
                <a:latin typeface="Tahoma" charset="0"/>
                <a:ea typeface="Tahoma" charset="0"/>
                <a:cs typeface="Tahoma" charset="0"/>
              </a:rPr>
              <a:t>coumadin</a:t>
            </a:r>
            <a:endParaRPr lang="en-US" sz="900" dirty="0">
              <a:solidFill>
                <a:schemeClr val="tx1">
                  <a:tint val="85000"/>
                </a:schemeClr>
              </a:solidFill>
              <a:latin typeface="Tahoma" charset="0"/>
              <a:ea typeface="Tahoma" charset="0"/>
              <a:cs typeface="Tahoma" charset="0"/>
            </a:endParaRPr>
          </a:p>
          <a:p>
            <a:pPr eaLnBrk="1" fontAlgn="auto" hangingPunct="1">
              <a:lnSpc>
                <a:spcPct val="90000"/>
              </a:lnSpc>
              <a:spcAft>
                <a:spcPts val="0"/>
              </a:spcAft>
              <a:buFont typeface="Arial" panose="020B0604020202020204" pitchFamily="34" charset="0"/>
              <a:buChar char="•"/>
              <a:defRPr/>
            </a:pPr>
            <a:r>
              <a:rPr lang="en-US" sz="2400" b="1" dirty="0">
                <a:latin typeface="Tahoma" charset="0"/>
                <a:ea typeface="Tahoma" charset="0"/>
                <a:cs typeface="Tahoma" charset="0"/>
              </a:rPr>
              <a:t>Progesterone creams (i.e. Wild Yam) = no benefit</a:t>
            </a:r>
          </a:p>
          <a:p>
            <a:pPr marL="578358" lvl="1" indent="-342900" eaLnBrk="1" fontAlgn="auto" hangingPunct="1">
              <a:lnSpc>
                <a:spcPct val="90000"/>
              </a:lnSpc>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Wild Yam creams, unless chemically treated are not converted to progesterone in the body</a:t>
            </a:r>
          </a:p>
          <a:p>
            <a:pPr marL="578358" lvl="1" indent="-342900" eaLnBrk="1" fontAlgn="auto" hangingPunct="1">
              <a:lnSpc>
                <a:spcPct val="90000"/>
              </a:lnSpc>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Side effects include bleeding, bloating</a:t>
            </a:r>
          </a:p>
          <a:p>
            <a:pPr marL="121158" lvl="1" eaLnBrk="1" fontAlgn="auto" hangingPunct="1">
              <a:lnSpc>
                <a:spcPct val="90000"/>
              </a:lnSpc>
              <a:spcBef>
                <a:spcPts val="600"/>
              </a:spcBef>
              <a:spcAft>
                <a:spcPts val="0"/>
              </a:spcAft>
              <a:buClr>
                <a:schemeClr val="accent4"/>
              </a:buClr>
              <a:buSzPct val="70000"/>
              <a:buFont typeface="Arial" panose="020B0604020202020204" pitchFamily="34" charset="0"/>
              <a:buChar char="•"/>
              <a:defRPr/>
            </a:pPr>
            <a:r>
              <a:rPr lang="en-US" sz="2400" b="1" dirty="0">
                <a:latin typeface="Tahoma" charset="0"/>
                <a:ea typeface="Tahoma" charset="0"/>
                <a:cs typeface="Tahoma" charset="0"/>
              </a:rPr>
              <a:t>Red Clover </a:t>
            </a:r>
            <a:r>
              <a:rPr lang="en-US" sz="2400" dirty="0">
                <a:latin typeface="Tahoma" charset="0"/>
                <a:ea typeface="Tahoma" charset="0"/>
                <a:cs typeface="Tahoma" charset="0"/>
              </a:rPr>
              <a:t>40/</a:t>
            </a:r>
            <a:r>
              <a:rPr lang="en-US" sz="2600" dirty="0">
                <a:latin typeface="Tahoma" charset="0"/>
                <a:ea typeface="Tahoma" charset="0"/>
                <a:cs typeface="Tahoma" charset="0"/>
              </a:rPr>
              <a:t>60 mg day = minimum benefit</a:t>
            </a:r>
          </a:p>
          <a:p>
            <a:pPr marL="121158" lvl="1" eaLnBrk="1" fontAlgn="auto" hangingPunct="1">
              <a:lnSpc>
                <a:spcPct val="90000"/>
              </a:lnSpc>
              <a:spcBef>
                <a:spcPts val="600"/>
              </a:spcBef>
              <a:spcAft>
                <a:spcPts val="0"/>
              </a:spcAft>
              <a:buClr>
                <a:schemeClr val="accent4"/>
              </a:buClr>
              <a:buSzPct val="70000"/>
              <a:buFont typeface="Arial" panose="020B0604020202020204" pitchFamily="34" charset="0"/>
              <a:buChar char="•"/>
              <a:defRPr/>
            </a:pPr>
            <a:r>
              <a:rPr lang="en-US" sz="2400" b="1" dirty="0">
                <a:latin typeface="Tahoma" charset="0"/>
                <a:ea typeface="Tahoma" charset="0"/>
                <a:cs typeface="Tahoma" charset="0"/>
              </a:rPr>
              <a:t>Magnetic devices</a:t>
            </a:r>
          </a:p>
          <a:p>
            <a:pPr marL="121158" lvl="1" eaLnBrk="1" fontAlgn="auto" hangingPunct="1">
              <a:lnSpc>
                <a:spcPct val="90000"/>
              </a:lnSpc>
              <a:spcBef>
                <a:spcPts val="600"/>
              </a:spcBef>
              <a:spcAft>
                <a:spcPts val="0"/>
              </a:spcAft>
              <a:buClr>
                <a:schemeClr val="accent4"/>
              </a:buClr>
              <a:buSzPct val="70000"/>
              <a:buFont typeface="Arial" panose="020B0604020202020204" pitchFamily="34" charset="0"/>
              <a:buChar char="•"/>
              <a:defRPr/>
            </a:pPr>
            <a:r>
              <a:rPr lang="en-US" sz="2400" b="1" dirty="0">
                <a:latin typeface="Tahoma" charset="0"/>
                <a:ea typeface="Tahoma" charset="0"/>
                <a:cs typeface="Tahoma" charset="0"/>
              </a:rPr>
              <a:t>Chinese herbal therapies</a:t>
            </a:r>
          </a:p>
          <a:p>
            <a:pPr marL="121158" eaLnBrk="1" fontAlgn="auto" hangingPunct="1">
              <a:lnSpc>
                <a:spcPct val="90000"/>
              </a:lnSpc>
              <a:spcAft>
                <a:spcPts val="0"/>
              </a:spcAft>
              <a:buClr>
                <a:schemeClr val="accent4"/>
              </a:buClr>
              <a:buFont typeface="Arial" panose="020B0604020202020204" pitchFamily="34" charset="0"/>
              <a:buChar char="•"/>
              <a:defRPr/>
            </a:pPr>
            <a:endParaRPr lang="en-US" sz="2400" b="1" dirty="0">
              <a:latin typeface="Tahoma" charset="0"/>
              <a:ea typeface="Tahoma" charset="0"/>
              <a:cs typeface="Tahoma" charset="0"/>
            </a:endParaRPr>
          </a:p>
        </p:txBody>
      </p:sp>
      <p:pic>
        <p:nvPicPr>
          <p:cNvPr id="78852" name="Picture 4" descr="koreanginseng r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05000"/>
            <a:ext cx="1447800" cy="14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457200" y="777240"/>
            <a:ext cx="8077200" cy="1280160"/>
          </a:xfrm>
        </p:spPr>
        <p:txBody>
          <a:bodyPr>
            <a:no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Managing Symptoms Keeps Women on Anti-Estrogen Therapy </a:t>
            </a: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rPr>
              <a:t>Reducing BC Recurrence 50/60%</a:t>
            </a:r>
            <a:endParaRPr lang="en-US" sz="3200" b="1" i="1" dirty="0">
              <a:solidFill>
                <a:schemeClr val="accent3">
                  <a:lumMod val="75000"/>
                </a:schemeClr>
              </a:solidFill>
              <a:latin typeface="Tahoma" charset="0"/>
              <a:ea typeface="Tahoma" charset="0"/>
              <a:cs typeface="Tahoma" charset="0"/>
            </a:endParaRPr>
          </a:p>
        </p:txBody>
      </p:sp>
      <p:sp>
        <p:nvSpPr>
          <p:cNvPr id="23555" name="Rectangle 3"/>
          <p:cNvSpPr>
            <a:spLocks noGrp="1" noChangeArrowheads="1"/>
          </p:cNvSpPr>
          <p:nvPr>
            <p:ph idx="1"/>
          </p:nvPr>
        </p:nvSpPr>
        <p:spPr>
          <a:xfrm>
            <a:off x="304800" y="2286000"/>
            <a:ext cx="8686800" cy="4191000"/>
          </a:xfrm>
        </p:spPr>
        <p:txBody>
          <a:bodyPr/>
          <a:lstStyle/>
          <a:p>
            <a:pPr eaLnBrk="1" hangingPunct="1">
              <a:buNone/>
            </a:pPr>
            <a:r>
              <a:rPr lang="en-US" altLang="en-US" sz="2800" b="1" dirty="0">
                <a:latin typeface="Tahoma" charset="0"/>
                <a:ea typeface="Tahoma" charset="0"/>
                <a:cs typeface="Tahoma" charset="0"/>
              </a:rPr>
              <a:t>20% interrupt therapy for QOL concerns</a:t>
            </a:r>
          </a:p>
          <a:p>
            <a:pPr eaLnBrk="1" hangingPunct="1">
              <a:buFont typeface="Arial" panose="020B0604020202020204" pitchFamily="34" charset="0"/>
              <a:buChar char="•"/>
            </a:pPr>
            <a:r>
              <a:rPr lang="en-US" altLang="en-US" sz="2600" b="1" dirty="0">
                <a:latin typeface="Tahoma" charset="0"/>
                <a:ea typeface="Tahoma" charset="0"/>
                <a:cs typeface="Tahoma" charset="0"/>
              </a:rPr>
              <a:t>But more severe vasomotor symptoms were also linked to reduced recurrence </a:t>
            </a:r>
            <a:br>
              <a:rPr lang="en-US" altLang="en-US" sz="2600" b="1" dirty="0">
                <a:latin typeface="Tahoma" charset="0"/>
                <a:ea typeface="Tahoma" charset="0"/>
                <a:cs typeface="Tahoma" charset="0"/>
              </a:rPr>
            </a:br>
            <a:r>
              <a:rPr lang="en-US" altLang="en-US" sz="2600" b="1" dirty="0">
                <a:latin typeface="Tahoma" charset="0"/>
                <a:ea typeface="Tahoma" charset="0"/>
                <a:cs typeface="Tahoma" charset="0"/>
              </a:rPr>
              <a:t>(13% vs 21%)</a:t>
            </a:r>
          </a:p>
          <a:p>
            <a:pPr lvl="2" eaLnBrk="1" hangingPunct="1">
              <a:buFont typeface="Arial" panose="020B0604020202020204" pitchFamily="34" charset="0"/>
              <a:buChar char="•"/>
            </a:pPr>
            <a:r>
              <a:rPr lang="en-US" altLang="en-US" sz="2400" i="1" dirty="0">
                <a:latin typeface="Tahoma" charset="0"/>
                <a:ea typeface="Tahoma" charset="0"/>
                <a:cs typeface="Tahoma" charset="0"/>
              </a:rPr>
              <a:t>May be due to variation in individual drug metabolism </a:t>
            </a:r>
          </a:p>
          <a:p>
            <a:pPr marL="0" indent="0" eaLnBrk="1" hangingPunct="1">
              <a:buNone/>
            </a:pPr>
            <a:r>
              <a:rPr lang="en-US" altLang="en-US" sz="2800" b="1" dirty="0">
                <a:latin typeface="Tahoma" charset="0"/>
                <a:ea typeface="Tahoma" charset="0"/>
                <a:cs typeface="Tahoma" charset="0"/>
              </a:rPr>
              <a:t>Aromatase Inhibitors had the most side effects</a:t>
            </a:r>
          </a:p>
          <a:p>
            <a:pPr lvl="1" eaLnBrk="1" hangingPunct="1">
              <a:buFont typeface="Arial" panose="020B0604020202020204" pitchFamily="34" charset="0"/>
              <a:buChar char="•"/>
            </a:pPr>
            <a:r>
              <a:rPr lang="en-US" altLang="en-US" sz="2500" dirty="0">
                <a:latin typeface="Tahoma" charset="0"/>
                <a:ea typeface="Tahoma" charset="0"/>
                <a:cs typeface="Tahoma" charset="0"/>
              </a:rPr>
              <a:t>Osteoporosis</a:t>
            </a:r>
          </a:p>
          <a:p>
            <a:pPr lvl="1" eaLnBrk="1" hangingPunct="1">
              <a:buFont typeface="Arial" panose="020B0604020202020204" pitchFamily="34" charset="0"/>
              <a:buChar char="•"/>
            </a:pPr>
            <a:r>
              <a:rPr lang="en-US" altLang="en-US" sz="2500" dirty="0">
                <a:latin typeface="Tahoma" charset="0"/>
                <a:ea typeface="Tahoma" charset="0"/>
                <a:cs typeface="Tahoma" charset="0"/>
              </a:rPr>
              <a:t>Joint issues</a:t>
            </a:r>
          </a:p>
          <a:p>
            <a:pPr lvl="1" eaLnBrk="1" hangingPunct="1">
              <a:buFont typeface="Arial" panose="020B0604020202020204" pitchFamily="34" charset="0"/>
              <a:buChar char="•"/>
            </a:pPr>
            <a:r>
              <a:rPr lang="en-US" altLang="en-US" sz="2500" dirty="0">
                <a:latin typeface="Tahoma" charset="0"/>
                <a:ea typeface="Tahoma" charset="0"/>
                <a:cs typeface="Tahoma" charset="0"/>
              </a:rPr>
              <a:t>Atrophic vaginitis</a:t>
            </a:r>
          </a:p>
          <a:p>
            <a:pPr eaLnBrk="1" hangingPunct="1"/>
            <a:endParaRPr lang="en-US" altLang="en-US" sz="800" b="1" dirty="0">
              <a:latin typeface="Tahoma" charset="0"/>
              <a:ea typeface="Tahoma" charset="0"/>
              <a:cs typeface="Tahoma" charset="0"/>
            </a:endParaRPr>
          </a:p>
          <a:p>
            <a:pPr algn="ctr" eaLnBrk="1" hangingPunct="1">
              <a:buFont typeface="Wingdings" panose="05000000000000000000" pitchFamily="2" charset="2"/>
              <a:buNone/>
            </a:pPr>
            <a:endParaRPr lang="en-US" altLang="en-US" b="1"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Grp="1" noChangeArrowheads="1"/>
          </p:cNvSpPr>
          <p:nvPr>
            <p:ph type="title"/>
          </p:nvPr>
        </p:nvSpPr>
        <p:spPr>
          <a:xfrm>
            <a:off x="685800" y="-76200"/>
            <a:ext cx="5562600" cy="1600200"/>
          </a:xfrm>
        </p:spPr>
        <p:txBody>
          <a:bodyPr>
            <a:no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Atrophic </a:t>
            </a: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rPr>
              <a:t>Vaginitis (In 1/3)</a:t>
            </a:r>
          </a:p>
        </p:txBody>
      </p:sp>
      <p:sp>
        <p:nvSpPr>
          <p:cNvPr id="26627" name="Rectangle 3"/>
          <p:cNvSpPr>
            <a:spLocks noGrp="1" noChangeArrowheads="1"/>
          </p:cNvSpPr>
          <p:nvPr>
            <p:ph idx="1"/>
          </p:nvPr>
        </p:nvSpPr>
        <p:spPr>
          <a:xfrm>
            <a:off x="609600" y="1828800"/>
            <a:ext cx="8001000" cy="4876800"/>
          </a:xfrm>
        </p:spPr>
        <p:txBody>
          <a:bodyPr/>
          <a:lstStyle/>
          <a:p>
            <a:pPr eaLnBrk="1" hangingPunct="1">
              <a:lnSpc>
                <a:spcPct val="90000"/>
              </a:lnSpc>
              <a:buFont typeface="Wingdings" panose="05000000000000000000" pitchFamily="2" charset="2"/>
              <a:buNone/>
            </a:pPr>
            <a:r>
              <a:rPr lang="en-US" altLang="en-US" sz="2800" b="1" dirty="0">
                <a:latin typeface="Tahoma" charset="0"/>
                <a:ea typeface="Tahoma" charset="0"/>
                <a:cs typeface="Tahoma" charset="0"/>
              </a:rPr>
              <a:t>= Vaginal dryness, discomfort, </a:t>
            </a:r>
            <a:br>
              <a:rPr lang="en-US" altLang="en-US" sz="2800" b="1" dirty="0">
                <a:latin typeface="Tahoma" charset="0"/>
                <a:ea typeface="Tahoma" charset="0"/>
                <a:cs typeface="Tahoma" charset="0"/>
              </a:rPr>
            </a:br>
            <a:r>
              <a:rPr lang="en-US" altLang="en-US" sz="2800" b="1" dirty="0">
                <a:latin typeface="Tahoma" charset="0"/>
                <a:ea typeface="Tahoma" charset="0"/>
                <a:cs typeface="Tahoma" charset="0"/>
              </a:rPr>
              <a:t>increased UTIs, urinary urgency</a:t>
            </a:r>
          </a:p>
          <a:p>
            <a:pPr eaLnBrk="1" hangingPunct="1">
              <a:lnSpc>
                <a:spcPct val="90000"/>
              </a:lnSpc>
              <a:buFont typeface="Wingdings" panose="05000000000000000000" pitchFamily="2" charset="2"/>
              <a:buNone/>
            </a:pPr>
            <a:r>
              <a:rPr lang="en-US" altLang="en-US" sz="2600" dirty="0">
                <a:latin typeface="Tahoma" charset="0"/>
                <a:ea typeface="Tahoma" charset="0"/>
                <a:cs typeface="Tahoma" charset="0"/>
              </a:rPr>
              <a:t>Unfortunately, it can worsen over time</a:t>
            </a:r>
          </a:p>
          <a:p>
            <a:pPr eaLnBrk="1" hangingPunct="1">
              <a:lnSpc>
                <a:spcPct val="90000"/>
              </a:lnSpc>
              <a:buFont typeface="Arial" panose="020B0604020202020204" pitchFamily="34" charset="0"/>
              <a:buChar char="•"/>
            </a:pPr>
            <a:r>
              <a:rPr lang="en-US" altLang="en-US" sz="2600" dirty="0">
                <a:latin typeface="Tahoma" charset="0"/>
                <a:ea typeface="Tahoma" charset="0"/>
                <a:cs typeface="Tahoma" charset="0"/>
              </a:rPr>
              <a:t>Highest risk in those with bilateral oophorectomy</a:t>
            </a:r>
          </a:p>
          <a:p>
            <a:pPr eaLnBrk="1" hangingPunct="1">
              <a:lnSpc>
                <a:spcPct val="90000"/>
              </a:lnSpc>
              <a:buFont typeface="Arial" panose="020B0604020202020204" pitchFamily="34" charset="0"/>
              <a:buChar char="•"/>
            </a:pPr>
            <a:r>
              <a:rPr lang="en-US" altLang="en-US" sz="2600" dirty="0">
                <a:latin typeface="Tahoma" charset="0"/>
                <a:ea typeface="Tahoma" charset="0"/>
                <a:cs typeface="Tahoma" charset="0"/>
              </a:rPr>
              <a:t>More significant on Aromatase Inhibitors</a:t>
            </a:r>
          </a:p>
          <a:p>
            <a:pPr lvl="1" eaLnBrk="1" hangingPunct="1">
              <a:lnSpc>
                <a:spcPct val="90000"/>
              </a:lnSpc>
              <a:buFont typeface="Arial" panose="020B0604020202020204" pitchFamily="34" charset="0"/>
              <a:buChar char="•"/>
            </a:pPr>
            <a:r>
              <a:rPr lang="en-US" altLang="en-US" sz="2300" dirty="0">
                <a:latin typeface="Tahoma" charset="0"/>
                <a:ea typeface="Tahoma" charset="0"/>
                <a:cs typeface="Tahoma" charset="0"/>
              </a:rPr>
              <a:t>Some vaginal estrogen activity remains on Tamoxifen</a:t>
            </a:r>
          </a:p>
          <a:p>
            <a:pPr marL="0" indent="0" eaLnBrk="1" hangingPunct="1">
              <a:lnSpc>
                <a:spcPct val="90000"/>
              </a:lnSpc>
              <a:buNone/>
            </a:pPr>
            <a:endParaRPr lang="en-US" altLang="en-US" sz="800" b="1" dirty="0">
              <a:latin typeface="Tahoma" charset="0"/>
              <a:ea typeface="Tahoma" charset="0"/>
              <a:cs typeface="Tahoma" charset="0"/>
            </a:endParaRPr>
          </a:p>
          <a:p>
            <a:pPr eaLnBrk="1" hangingPunct="1">
              <a:lnSpc>
                <a:spcPct val="90000"/>
              </a:lnSpc>
              <a:buFont typeface="Wingdings" panose="05000000000000000000" pitchFamily="2" charset="2"/>
              <a:buNone/>
            </a:pPr>
            <a:r>
              <a:rPr lang="en-US" altLang="en-US" sz="2800" b="1" dirty="0">
                <a:latin typeface="Tahoma" charset="0"/>
                <a:ea typeface="Tahoma" charset="0"/>
                <a:cs typeface="Tahoma" charset="0"/>
              </a:rPr>
              <a:t>Treatment beyond lubricants and moisturizers</a:t>
            </a:r>
          </a:p>
          <a:p>
            <a:pPr eaLnBrk="1" hangingPunct="1">
              <a:lnSpc>
                <a:spcPct val="90000"/>
              </a:lnSpc>
              <a:buFont typeface="Arial" panose="020B0604020202020204" pitchFamily="34" charset="0"/>
              <a:buChar char="•"/>
            </a:pPr>
            <a:r>
              <a:rPr lang="en-US" altLang="en-US" sz="2600" dirty="0">
                <a:latin typeface="Tahoma" charset="0"/>
                <a:ea typeface="Tahoma" charset="0"/>
                <a:cs typeface="Tahoma" charset="0"/>
              </a:rPr>
              <a:t>Topical vaginal </a:t>
            </a:r>
            <a:r>
              <a:rPr lang="en-US" altLang="en-US" sz="2600" dirty="0" err="1">
                <a:latin typeface="Tahoma" charset="0"/>
                <a:ea typeface="Tahoma" charset="0"/>
                <a:cs typeface="Tahoma" charset="0"/>
              </a:rPr>
              <a:t>estriol</a:t>
            </a:r>
            <a:r>
              <a:rPr lang="en-US" altLang="en-US" sz="2600" dirty="0">
                <a:latin typeface="Tahoma" charset="0"/>
                <a:ea typeface="Tahoma" charset="0"/>
                <a:cs typeface="Tahoma" charset="0"/>
              </a:rPr>
              <a:t> creams/rings</a:t>
            </a:r>
          </a:p>
          <a:p>
            <a:pPr lvl="1" eaLnBrk="1" hangingPunct="1">
              <a:lnSpc>
                <a:spcPct val="90000"/>
              </a:lnSpc>
              <a:buFont typeface="Arial" panose="020B0604020202020204" pitchFamily="34" charset="0"/>
              <a:buChar char="•"/>
            </a:pPr>
            <a:r>
              <a:rPr lang="en-US" altLang="en-US" sz="2400" b="1" i="1" dirty="0">
                <a:latin typeface="Tahoma" charset="0"/>
                <a:ea typeface="Tahoma" charset="0"/>
                <a:cs typeface="Tahoma" charset="0"/>
              </a:rPr>
              <a:t>Safe, with minimal impact on blood levels</a:t>
            </a:r>
          </a:p>
          <a:p>
            <a:pPr eaLnBrk="1" hangingPunct="1">
              <a:lnSpc>
                <a:spcPct val="90000"/>
              </a:lnSpc>
              <a:buFont typeface="Arial" panose="020B0604020202020204" pitchFamily="34" charset="0"/>
              <a:buChar char="•"/>
            </a:pPr>
            <a:r>
              <a:rPr lang="en-US" altLang="en-US" sz="2600" dirty="0" err="1">
                <a:latin typeface="Tahoma" charset="0"/>
                <a:ea typeface="Tahoma" charset="0"/>
                <a:cs typeface="Tahoma" charset="0"/>
              </a:rPr>
              <a:t>Prasterone</a:t>
            </a:r>
            <a:r>
              <a:rPr lang="en-US" altLang="en-US" sz="2600" dirty="0">
                <a:latin typeface="Tahoma" charset="0"/>
                <a:ea typeface="Tahoma" charset="0"/>
                <a:cs typeface="Tahoma" charset="0"/>
              </a:rPr>
              <a:t> (DHEA)</a:t>
            </a:r>
            <a:endParaRPr lang="en-US" altLang="en-US" sz="2600" dirty="0">
              <a:latin typeface="+mj-lt"/>
            </a:endParaRPr>
          </a:p>
        </p:txBody>
      </p:sp>
      <p:pic>
        <p:nvPicPr>
          <p:cNvPr id="26628" name="Picture 4" descr="science-dv-climate-330x270-drou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8618" y="533400"/>
            <a:ext cx="1828800" cy="14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304801" y="-76200"/>
            <a:ext cx="7848599" cy="1143000"/>
          </a:xfrm>
        </p:spPr>
        <p:txBody>
          <a:bodyPr>
            <a:norm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Sleep Strategies 2024 </a:t>
            </a:r>
          </a:p>
        </p:txBody>
      </p:sp>
      <p:sp>
        <p:nvSpPr>
          <p:cNvPr id="27651" name="Rectangle 3"/>
          <p:cNvSpPr>
            <a:spLocks noGrp="1" noChangeArrowheads="1"/>
          </p:cNvSpPr>
          <p:nvPr>
            <p:ph idx="1"/>
          </p:nvPr>
        </p:nvSpPr>
        <p:spPr>
          <a:xfrm>
            <a:off x="228600" y="1219200"/>
            <a:ext cx="8545544" cy="5486400"/>
          </a:xfrm>
        </p:spPr>
        <p:txBody>
          <a:bodyPr/>
          <a:lstStyle/>
          <a:p>
            <a:pPr eaLnBrk="1" hangingPunct="1">
              <a:lnSpc>
                <a:spcPct val="90000"/>
              </a:lnSpc>
              <a:buFont typeface="Arial" panose="020B0604020202020204" pitchFamily="34" charset="0"/>
              <a:buChar char="•"/>
            </a:pPr>
            <a:r>
              <a:rPr lang="en-US" altLang="en-US" sz="2600" b="1" dirty="0">
                <a:latin typeface="Tahoma" charset="0"/>
                <a:ea typeface="Tahoma" charset="0"/>
                <a:cs typeface="Tahoma" charset="0"/>
              </a:rPr>
              <a:t>Regular waking/sleeping times</a:t>
            </a:r>
          </a:p>
          <a:p>
            <a:pPr eaLnBrk="1" hangingPunct="1">
              <a:lnSpc>
                <a:spcPct val="90000"/>
              </a:lnSpc>
              <a:buFont typeface="Arial" panose="020B0604020202020204" pitchFamily="34" charset="0"/>
              <a:buChar char="•"/>
            </a:pPr>
            <a:r>
              <a:rPr lang="en-US" altLang="en-US" sz="2600" b="1" dirty="0">
                <a:latin typeface="Tahoma" charset="0"/>
                <a:ea typeface="Tahoma" charset="0"/>
                <a:cs typeface="Tahoma" charset="0"/>
              </a:rPr>
              <a:t>Daytime physical activity</a:t>
            </a:r>
          </a:p>
          <a:p>
            <a:pPr eaLnBrk="1" hangingPunct="1">
              <a:lnSpc>
                <a:spcPct val="90000"/>
              </a:lnSpc>
              <a:buFont typeface="Arial" panose="020B0604020202020204" pitchFamily="34" charset="0"/>
              <a:buChar char="•"/>
            </a:pPr>
            <a:r>
              <a:rPr lang="en-US" altLang="en-US" sz="2600" b="1" dirty="0">
                <a:latin typeface="Tahoma" charset="0"/>
                <a:ea typeface="Tahoma" charset="0"/>
                <a:cs typeface="Tahoma" charset="0"/>
              </a:rPr>
              <a:t>Bedtime routines to unwind/relax</a:t>
            </a:r>
          </a:p>
          <a:p>
            <a:pPr lvl="1" eaLnBrk="1" hangingPunct="1">
              <a:lnSpc>
                <a:spcPct val="90000"/>
              </a:lnSpc>
              <a:buFont typeface="Arial" panose="020B0604020202020204" pitchFamily="34" charset="0"/>
              <a:buChar char="•"/>
            </a:pPr>
            <a:r>
              <a:rPr lang="en-US" altLang="en-US" sz="2400" u="sng" dirty="0">
                <a:latin typeface="Tahoma" charset="0"/>
                <a:ea typeface="Tahoma" charset="0"/>
                <a:cs typeface="Tahoma" charset="0"/>
              </a:rPr>
              <a:t>Avoid screen time </a:t>
            </a:r>
            <a:r>
              <a:rPr lang="en-US" altLang="en-US" sz="2400" dirty="0">
                <a:latin typeface="Tahoma" charset="0"/>
                <a:ea typeface="Tahoma" charset="0"/>
                <a:cs typeface="Tahoma" charset="0"/>
              </a:rPr>
              <a:t>1 – 2 hours prior</a:t>
            </a:r>
          </a:p>
          <a:p>
            <a:pPr lvl="1" eaLnBrk="1" hangingPunct="1">
              <a:lnSpc>
                <a:spcPct val="90000"/>
              </a:lnSpc>
              <a:buFont typeface="Arial" panose="020B0604020202020204" pitchFamily="34" charset="0"/>
              <a:buChar char="•"/>
            </a:pPr>
            <a:r>
              <a:rPr lang="en-US" altLang="en-US" sz="2400" b="1" dirty="0">
                <a:latin typeface="Tahoma" charset="0"/>
                <a:ea typeface="Tahoma" charset="0"/>
                <a:cs typeface="Tahoma" charset="0"/>
              </a:rPr>
              <a:t>Leave bed </a:t>
            </a:r>
            <a:r>
              <a:rPr lang="en-US" altLang="en-US" sz="2400" dirty="0">
                <a:latin typeface="Tahoma" charset="0"/>
                <a:ea typeface="Tahoma" charset="0"/>
                <a:cs typeface="Tahoma" charset="0"/>
              </a:rPr>
              <a:t>for 30 minutes if not falling asleep, retry</a:t>
            </a:r>
            <a:endParaRPr lang="en-US" altLang="en-US" sz="2400" b="1" dirty="0">
              <a:latin typeface="Tahoma" charset="0"/>
              <a:ea typeface="Tahoma" charset="0"/>
              <a:cs typeface="Tahoma" charset="0"/>
            </a:endParaRPr>
          </a:p>
          <a:p>
            <a:pPr eaLnBrk="1" hangingPunct="1">
              <a:lnSpc>
                <a:spcPct val="90000"/>
              </a:lnSpc>
              <a:buFont typeface="Arial" panose="020B0604020202020204" pitchFamily="34" charset="0"/>
              <a:buChar char="•"/>
            </a:pPr>
            <a:r>
              <a:rPr lang="en-US" altLang="en-US" sz="2600" b="1" dirty="0">
                <a:latin typeface="Tahoma" charset="0"/>
                <a:ea typeface="Tahoma" charset="0"/>
                <a:cs typeface="Tahoma" charset="0"/>
              </a:rPr>
              <a:t>Cool, dark rooms, with white noise</a:t>
            </a:r>
          </a:p>
          <a:p>
            <a:pPr eaLnBrk="1" hangingPunct="1">
              <a:lnSpc>
                <a:spcPct val="90000"/>
              </a:lnSpc>
              <a:buFont typeface="Arial" panose="020B0604020202020204" pitchFamily="34" charset="0"/>
              <a:buChar char="•"/>
            </a:pPr>
            <a:r>
              <a:rPr lang="en-US" altLang="en-US" sz="2600" dirty="0">
                <a:latin typeface="Tahoma" charset="0"/>
                <a:ea typeface="Tahoma" charset="0"/>
                <a:cs typeface="Tahoma" charset="0"/>
              </a:rPr>
              <a:t>Cool bath, cotton sheets/nightgowns</a:t>
            </a:r>
          </a:p>
          <a:p>
            <a:pPr eaLnBrk="1" hangingPunct="1">
              <a:lnSpc>
                <a:spcPct val="90000"/>
              </a:lnSpc>
              <a:buFont typeface="Arial" panose="020B0604020202020204" pitchFamily="34" charset="0"/>
              <a:buChar char="•"/>
            </a:pPr>
            <a:r>
              <a:rPr lang="en-US" altLang="en-US" sz="2600" b="1" dirty="0">
                <a:latin typeface="Tahoma" charset="0"/>
                <a:ea typeface="Tahoma" charset="0"/>
                <a:cs typeface="Tahoma" charset="0"/>
              </a:rPr>
              <a:t>Journal at bedtime </a:t>
            </a:r>
            <a:r>
              <a:rPr lang="en-US" altLang="en-US" sz="2600" dirty="0">
                <a:latin typeface="Tahoma" charset="0"/>
                <a:ea typeface="Tahoma" charset="0"/>
                <a:cs typeface="Tahoma" charset="0"/>
              </a:rPr>
              <a:t>to set worries aside</a:t>
            </a:r>
          </a:p>
          <a:p>
            <a:pPr eaLnBrk="1" hangingPunct="1">
              <a:lnSpc>
                <a:spcPct val="90000"/>
              </a:lnSpc>
              <a:buFont typeface="Arial" panose="020B0604020202020204" pitchFamily="34" charset="0"/>
              <a:buChar char="•"/>
            </a:pPr>
            <a:r>
              <a:rPr lang="en-US" altLang="en-US" sz="2600" dirty="0">
                <a:latin typeface="Tahoma" charset="0"/>
                <a:ea typeface="Tahoma" charset="0"/>
                <a:cs typeface="Tahoma" charset="0"/>
              </a:rPr>
              <a:t>Eliminate alcohol &amp; smoking, limit evening fluids</a:t>
            </a:r>
          </a:p>
          <a:p>
            <a:pPr eaLnBrk="1" hangingPunct="1">
              <a:lnSpc>
                <a:spcPct val="90000"/>
              </a:lnSpc>
              <a:buFont typeface="Arial" panose="020B0604020202020204" pitchFamily="34" charset="0"/>
              <a:buChar char="•"/>
            </a:pPr>
            <a:r>
              <a:rPr lang="en-US" altLang="en-US" sz="2600" dirty="0">
                <a:latin typeface="Tahoma" charset="0"/>
                <a:ea typeface="Tahoma" charset="0"/>
                <a:cs typeface="Tahoma" charset="0"/>
              </a:rPr>
              <a:t>Avoid eating 2 hours before bed to limit heartburn</a:t>
            </a:r>
          </a:p>
          <a:p>
            <a:pPr eaLnBrk="1" hangingPunct="1">
              <a:lnSpc>
                <a:spcPct val="90000"/>
              </a:lnSpc>
              <a:buFont typeface="Arial" panose="020B0604020202020204" pitchFamily="34" charset="0"/>
              <a:buChar char="•"/>
            </a:pPr>
            <a:r>
              <a:rPr lang="en-US" altLang="en-US" sz="2600" dirty="0">
                <a:latin typeface="Tahoma" charset="0"/>
                <a:ea typeface="Tahoma" charset="0"/>
                <a:cs typeface="Tahoma" charset="0"/>
              </a:rPr>
              <a:t>Try cognitive behavioral therapy</a:t>
            </a:r>
          </a:p>
          <a:p>
            <a:pPr eaLnBrk="1" hangingPunct="1">
              <a:lnSpc>
                <a:spcPct val="90000"/>
              </a:lnSpc>
              <a:buFont typeface="Wingdings 2" panose="05020102010507070707" pitchFamily="18" charset="2"/>
              <a:buNone/>
            </a:pPr>
            <a:r>
              <a:rPr lang="en-US" altLang="en-US" sz="2600" b="1" i="1" dirty="0">
                <a:solidFill>
                  <a:srgbClr val="C00000"/>
                </a:solidFill>
                <a:latin typeface="Tahoma" charset="0"/>
                <a:ea typeface="Tahoma" charset="0"/>
                <a:cs typeface="Tahoma" charset="0"/>
              </a:rPr>
              <a:t>Poor sleep is the most significant </a:t>
            </a:r>
            <a:br>
              <a:rPr lang="en-US" altLang="en-US" sz="2600" b="1" i="1" dirty="0">
                <a:solidFill>
                  <a:srgbClr val="C00000"/>
                </a:solidFill>
                <a:latin typeface="Tahoma" charset="0"/>
                <a:ea typeface="Tahoma" charset="0"/>
                <a:cs typeface="Tahoma" charset="0"/>
              </a:rPr>
            </a:br>
            <a:r>
              <a:rPr lang="en-US" altLang="en-US" sz="2600" b="1" i="1" dirty="0">
                <a:solidFill>
                  <a:srgbClr val="C00000"/>
                </a:solidFill>
                <a:latin typeface="Tahoma" charset="0"/>
                <a:ea typeface="Tahoma" charset="0"/>
                <a:cs typeface="Tahoma" charset="0"/>
              </a:rPr>
              <a:t>cause of mood changes</a:t>
            </a:r>
          </a:p>
        </p:txBody>
      </p:sp>
      <p:pic>
        <p:nvPicPr>
          <p:cNvPr id="3" name="Picture 2" descr="Two dogs lying on a dog bed&#10;&#10;Description automatically generated">
            <a:extLst>
              <a:ext uri="{FF2B5EF4-FFF2-40B4-BE49-F238E27FC236}">
                <a16:creationId xmlns:a16="http://schemas.microsoft.com/office/drawing/2014/main" id="{95E75FEA-E549-9D66-725D-F5E1DC89726C}"/>
              </a:ext>
            </a:extLst>
          </p:cNvPr>
          <p:cNvPicPr>
            <a:picLocks noChangeAspect="1"/>
          </p:cNvPicPr>
          <p:nvPr/>
        </p:nvPicPr>
        <p:blipFill rotWithShape="1">
          <a:blip r:embed="rId3">
            <a:extLst>
              <a:ext uri="{28A0092B-C50C-407E-A947-70E740481C1C}">
                <a14:useLocalDpi xmlns:a14="http://schemas.microsoft.com/office/drawing/2010/main" val="0"/>
              </a:ext>
            </a:extLst>
          </a:blip>
          <a:srcRect l="8813" b="13079"/>
          <a:stretch/>
        </p:blipFill>
        <p:spPr>
          <a:xfrm>
            <a:off x="6951176" y="5486400"/>
            <a:ext cx="1811824" cy="1219200"/>
          </a:xfrm>
          <a:prstGeom prst="rect">
            <a:avLst/>
          </a:prstGeom>
        </p:spPr>
      </p:pic>
      <p:pic>
        <p:nvPicPr>
          <p:cNvPr id="5" name="Picture 4" descr="A child sleeping in a stroller&#10;&#10;Description automatically generated">
            <a:extLst>
              <a:ext uri="{FF2B5EF4-FFF2-40B4-BE49-F238E27FC236}">
                <a16:creationId xmlns:a16="http://schemas.microsoft.com/office/drawing/2014/main" id="{0C4B377A-0151-F794-9196-24F7B3F7D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176" y="495300"/>
            <a:ext cx="1451691" cy="21901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2" name="Rectangle 6"/>
          <p:cNvSpPr>
            <a:spLocks noGrp="1" noChangeArrowheads="1"/>
          </p:cNvSpPr>
          <p:nvPr>
            <p:ph type="title"/>
          </p:nvPr>
        </p:nvSpPr>
        <p:spPr>
          <a:xfrm>
            <a:off x="457200" y="320040"/>
            <a:ext cx="8229600" cy="1508760"/>
          </a:xfrm>
        </p:spPr>
        <p:txBody>
          <a:bodyPr>
            <a:noAutofit/>
          </a:bodyPr>
          <a:lstStyle/>
          <a:p>
            <a:pPr eaLnBrk="1" fontAlgn="auto" hangingPunct="1">
              <a:spcAft>
                <a:spcPts val="0"/>
              </a:spcAft>
              <a:defRPr/>
            </a:pPr>
            <a:r>
              <a:rPr lang="en-US" sz="4000" b="1" dirty="0">
                <a:solidFill>
                  <a:schemeClr val="accent3">
                    <a:lumMod val="75000"/>
                  </a:schemeClr>
                </a:solidFill>
                <a:latin typeface="Tahoma" charset="0"/>
                <a:ea typeface="Tahoma" charset="0"/>
                <a:cs typeface="Tahoma" charset="0"/>
              </a:rPr>
              <a:t>The Seven Dwarfs </a:t>
            </a:r>
            <a:br>
              <a:rPr lang="en-US" sz="4000" b="1" dirty="0">
                <a:solidFill>
                  <a:schemeClr val="accent3">
                    <a:lumMod val="75000"/>
                  </a:schemeClr>
                </a:solidFill>
                <a:latin typeface="Tahoma" charset="0"/>
                <a:ea typeface="Tahoma" charset="0"/>
                <a:cs typeface="Tahoma" charset="0"/>
              </a:rPr>
            </a:br>
            <a:r>
              <a:rPr lang="en-US" sz="4000" b="1" dirty="0">
                <a:solidFill>
                  <a:schemeClr val="accent3">
                    <a:lumMod val="75000"/>
                  </a:schemeClr>
                </a:solidFill>
                <a:latin typeface="Tahoma" charset="0"/>
                <a:ea typeface="Tahoma" charset="0"/>
                <a:cs typeface="Tahoma" charset="0"/>
              </a:rPr>
              <a:t>of Menopause (Male &amp; Female)</a:t>
            </a:r>
          </a:p>
        </p:txBody>
      </p:sp>
      <p:pic>
        <p:nvPicPr>
          <p:cNvPr id="15363" name="Picture 5" descr="Menoapau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5350" y="2514600"/>
            <a:ext cx="6191250" cy="1981200"/>
          </a:xfrm>
          <a:noFill/>
        </p:spPr>
      </p:pic>
      <p:sp>
        <p:nvSpPr>
          <p:cNvPr id="15364" name="Text Box 8"/>
          <p:cNvSpPr txBox="1">
            <a:spLocks noChangeArrowheads="1"/>
          </p:cNvSpPr>
          <p:nvPr/>
        </p:nvSpPr>
        <p:spPr bwMode="auto">
          <a:xfrm>
            <a:off x="457200" y="5170488"/>
            <a:ext cx="7239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i="1" dirty="0">
                <a:latin typeface="Tahoma" charset="0"/>
                <a:ea typeface="Tahoma" charset="0"/>
                <a:cs typeface="Tahoma" charset="0"/>
              </a:rPr>
              <a:t>Itchy, Bitchy, Sweaty, Sleepy, Bloated, Forgetful, and Psycho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533400" y="381000"/>
            <a:ext cx="7620000" cy="1143000"/>
          </a:xfrm>
        </p:spPr>
        <p:txBody>
          <a:bodyPr>
            <a:normAutofit fontScale="90000"/>
          </a:bodyPr>
          <a:lstStyle/>
          <a:p>
            <a:pPr eaLnBrk="1" fontAlgn="auto" hangingPunct="1">
              <a:spcAft>
                <a:spcPts val="0"/>
              </a:spcAft>
              <a:defRPr/>
            </a:pPr>
            <a:r>
              <a:rPr lang="en-US" sz="4000" b="1" dirty="0">
                <a:solidFill>
                  <a:schemeClr val="accent3">
                    <a:lumMod val="75000"/>
                  </a:schemeClr>
                </a:solidFill>
                <a:latin typeface="Tahoma" charset="0"/>
                <a:ea typeface="Tahoma" charset="0"/>
                <a:cs typeface="Tahoma" charset="0"/>
              </a:rPr>
              <a:t>Management Of</a:t>
            </a:r>
            <a:br>
              <a:rPr lang="en-US" sz="4000" b="1" dirty="0">
                <a:solidFill>
                  <a:schemeClr val="accent3">
                    <a:lumMod val="75000"/>
                  </a:schemeClr>
                </a:solidFill>
                <a:latin typeface="Tahoma" charset="0"/>
                <a:ea typeface="Tahoma" charset="0"/>
                <a:cs typeface="Tahoma" charset="0"/>
              </a:rPr>
            </a:br>
            <a:r>
              <a:rPr lang="en-US" sz="4000" b="1" dirty="0">
                <a:solidFill>
                  <a:schemeClr val="accent3">
                    <a:lumMod val="75000"/>
                  </a:schemeClr>
                </a:solidFill>
                <a:latin typeface="Tahoma" charset="0"/>
                <a:ea typeface="Tahoma" charset="0"/>
                <a:cs typeface="Tahoma" charset="0"/>
              </a:rPr>
              <a:t>Memory/Mood Issues</a:t>
            </a:r>
          </a:p>
        </p:txBody>
      </p:sp>
      <p:sp>
        <p:nvSpPr>
          <p:cNvPr id="27651" name="Rectangle 3"/>
          <p:cNvSpPr>
            <a:spLocks noGrp="1" noChangeArrowheads="1"/>
          </p:cNvSpPr>
          <p:nvPr>
            <p:ph idx="1"/>
          </p:nvPr>
        </p:nvSpPr>
        <p:spPr>
          <a:xfrm>
            <a:off x="228600" y="1752600"/>
            <a:ext cx="8332788" cy="5257800"/>
          </a:xfrm>
        </p:spPr>
        <p:txBody>
          <a:bodyPr/>
          <a:lstStyle/>
          <a:p>
            <a:pPr eaLnBrk="1" hangingPunct="1">
              <a:lnSpc>
                <a:spcPct val="80000"/>
              </a:lnSpc>
              <a:buFont typeface="Wingdings" pitchFamily="2" charset="2"/>
              <a:buNone/>
              <a:defRPr/>
            </a:pPr>
            <a:endParaRPr lang="en-US" sz="900" b="1" dirty="0">
              <a:latin typeface="+mj-lt"/>
            </a:endParaRPr>
          </a:p>
          <a:p>
            <a:pPr eaLnBrk="1" hangingPunct="1">
              <a:lnSpc>
                <a:spcPct val="80000"/>
              </a:lnSpc>
              <a:buFont typeface="Arial" panose="020B0604020202020204" pitchFamily="34" charset="0"/>
              <a:buChar char="•"/>
              <a:defRPr/>
            </a:pPr>
            <a:r>
              <a:rPr lang="en-US" sz="2600" b="1" dirty="0">
                <a:latin typeface="Tahoma" charset="0"/>
                <a:ea typeface="Tahoma" charset="0"/>
                <a:cs typeface="Tahoma" charset="0"/>
              </a:rPr>
              <a:t>Impaired cognitive function eventually rebounds</a:t>
            </a:r>
          </a:p>
          <a:p>
            <a:pPr lvl="1" eaLnBrk="1" hangingPunct="1">
              <a:lnSpc>
                <a:spcPct val="80000"/>
              </a:lnSpc>
              <a:buFont typeface="Arial" panose="020B0604020202020204" pitchFamily="34" charset="0"/>
              <a:buChar char="•"/>
              <a:defRPr/>
            </a:pPr>
            <a:r>
              <a:rPr lang="en-US" sz="2400" dirty="0">
                <a:latin typeface="Tahoma" charset="0"/>
                <a:ea typeface="Tahoma" charset="0"/>
                <a:cs typeface="Tahoma" charset="0"/>
              </a:rPr>
              <a:t>Improves with physical and mental exercise; </a:t>
            </a:r>
            <a:r>
              <a:rPr lang="en-US" sz="2400" u="sng" dirty="0">
                <a:latin typeface="Tahoma" charset="0"/>
                <a:ea typeface="Tahoma" charset="0"/>
                <a:cs typeface="Tahoma" charset="0"/>
              </a:rPr>
              <a:t>especially outdoors</a:t>
            </a:r>
          </a:p>
          <a:p>
            <a:pPr marL="366713" lvl="1" indent="0" eaLnBrk="1" hangingPunct="1">
              <a:lnSpc>
                <a:spcPct val="80000"/>
              </a:lnSpc>
              <a:buNone/>
              <a:defRPr/>
            </a:pPr>
            <a:endParaRPr lang="en-US" sz="400" dirty="0">
              <a:latin typeface="Tahoma" charset="0"/>
              <a:ea typeface="Tahoma" charset="0"/>
              <a:cs typeface="Tahoma" charset="0"/>
            </a:endParaRPr>
          </a:p>
          <a:p>
            <a:pPr eaLnBrk="1" hangingPunct="1">
              <a:lnSpc>
                <a:spcPct val="80000"/>
              </a:lnSpc>
              <a:buFont typeface="Arial" panose="020B0604020202020204" pitchFamily="34" charset="0"/>
              <a:buChar char="•"/>
              <a:defRPr/>
            </a:pPr>
            <a:r>
              <a:rPr lang="en-US" sz="2600" b="1" dirty="0">
                <a:latin typeface="Tahoma" charset="0"/>
                <a:ea typeface="Tahoma" charset="0"/>
                <a:cs typeface="Tahoma" charset="0"/>
              </a:rPr>
              <a:t>Sleep </a:t>
            </a:r>
            <a:r>
              <a:rPr lang="en-US" sz="2600" dirty="0">
                <a:latin typeface="Tahoma" charset="0"/>
                <a:ea typeface="Tahoma" charset="0"/>
                <a:cs typeface="Tahoma" charset="0"/>
              </a:rPr>
              <a:t>improves mood, cognitive function</a:t>
            </a:r>
          </a:p>
          <a:p>
            <a:pPr lvl="1" eaLnBrk="1" hangingPunct="1">
              <a:lnSpc>
                <a:spcPct val="80000"/>
              </a:lnSpc>
              <a:buFont typeface="Arial" panose="020B0604020202020204" pitchFamily="34" charset="0"/>
              <a:buChar char="•"/>
              <a:defRPr/>
            </a:pPr>
            <a:r>
              <a:rPr lang="en-US" sz="2400" b="1" dirty="0">
                <a:solidFill>
                  <a:schemeClr val="accent2">
                    <a:lumMod val="50000"/>
                  </a:schemeClr>
                </a:solidFill>
                <a:latin typeface="Tahoma" charset="0"/>
                <a:ea typeface="Tahoma" charset="0"/>
                <a:cs typeface="Tahoma" charset="0"/>
              </a:rPr>
              <a:t>Worth exploring interventions</a:t>
            </a:r>
          </a:p>
          <a:p>
            <a:pPr lvl="1" eaLnBrk="1" hangingPunct="1">
              <a:lnSpc>
                <a:spcPct val="80000"/>
              </a:lnSpc>
              <a:buFont typeface="Arial" panose="020B0604020202020204" pitchFamily="34" charset="0"/>
              <a:buChar char="•"/>
              <a:defRPr/>
            </a:pPr>
            <a:endParaRPr lang="en-US" sz="400" b="1" dirty="0">
              <a:solidFill>
                <a:schemeClr val="accent3">
                  <a:lumMod val="75000"/>
                </a:schemeClr>
              </a:solidFill>
              <a:latin typeface="Tahoma" charset="0"/>
              <a:ea typeface="Tahoma" charset="0"/>
              <a:cs typeface="Tahoma" charset="0"/>
            </a:endParaRPr>
          </a:p>
          <a:p>
            <a:pPr eaLnBrk="1" hangingPunct="1">
              <a:lnSpc>
                <a:spcPct val="80000"/>
              </a:lnSpc>
              <a:buFont typeface="Arial" panose="020B0604020202020204" pitchFamily="34" charset="0"/>
              <a:buChar char="•"/>
              <a:defRPr/>
            </a:pPr>
            <a:r>
              <a:rPr lang="en-US" sz="2600" b="1" dirty="0">
                <a:latin typeface="Tahoma" charset="0"/>
                <a:ea typeface="Tahoma" charset="0"/>
                <a:cs typeface="Tahoma" charset="0"/>
              </a:rPr>
              <a:t>Depression: </a:t>
            </a:r>
            <a:r>
              <a:rPr lang="en-US" sz="2600" dirty="0">
                <a:latin typeface="Tahoma" charset="0"/>
                <a:ea typeface="Tahoma" charset="0"/>
                <a:cs typeface="Tahoma" charset="0"/>
              </a:rPr>
              <a:t>higher risk with prior history, stress</a:t>
            </a:r>
          </a:p>
          <a:p>
            <a:pPr lvl="1" eaLnBrk="1" hangingPunct="1">
              <a:lnSpc>
                <a:spcPct val="80000"/>
              </a:lnSpc>
              <a:buFont typeface="Arial" panose="020B0604020202020204" pitchFamily="34" charset="0"/>
              <a:buChar char="•"/>
              <a:defRPr/>
            </a:pPr>
            <a:r>
              <a:rPr lang="en-US" sz="2400" b="1" dirty="0">
                <a:latin typeface="Tahoma" charset="0"/>
                <a:ea typeface="Tahoma" charset="0"/>
                <a:cs typeface="Tahoma" charset="0"/>
              </a:rPr>
              <a:t>Medications may also address hot flashes</a:t>
            </a:r>
          </a:p>
          <a:p>
            <a:pPr lvl="1" eaLnBrk="1" hangingPunct="1">
              <a:lnSpc>
                <a:spcPct val="80000"/>
              </a:lnSpc>
              <a:buFont typeface="Arial" panose="020B0604020202020204" pitchFamily="34" charset="0"/>
              <a:buChar char="•"/>
              <a:defRPr/>
            </a:pPr>
            <a:r>
              <a:rPr lang="en-US" sz="2400" dirty="0">
                <a:latin typeface="Tahoma" charset="0"/>
                <a:ea typeface="Tahoma" charset="0"/>
                <a:cs typeface="Tahoma" charset="0"/>
              </a:rPr>
              <a:t>Avoid St. Johns Wort due to multiple drug interactions</a:t>
            </a:r>
          </a:p>
          <a:p>
            <a:pPr lvl="1" eaLnBrk="1" hangingPunct="1">
              <a:lnSpc>
                <a:spcPct val="80000"/>
              </a:lnSpc>
              <a:buFont typeface="Arial" panose="020B0604020202020204" pitchFamily="34" charset="0"/>
              <a:buChar char="•"/>
              <a:defRPr/>
            </a:pPr>
            <a:endParaRPr lang="en-US" sz="400" b="1" u="sng" dirty="0">
              <a:latin typeface="Tahoma" charset="0"/>
              <a:ea typeface="Tahoma" charset="0"/>
              <a:cs typeface="Tahoma" charset="0"/>
            </a:endParaRPr>
          </a:p>
          <a:p>
            <a:pPr eaLnBrk="1" hangingPunct="1">
              <a:lnSpc>
                <a:spcPct val="80000"/>
              </a:lnSpc>
              <a:buFont typeface="Arial" panose="020B0604020202020204" pitchFamily="34" charset="0"/>
              <a:buChar char="•"/>
              <a:defRPr/>
            </a:pPr>
            <a:r>
              <a:rPr lang="en-US" sz="2600" b="1" dirty="0">
                <a:latin typeface="Tahoma" charset="0"/>
                <a:ea typeface="Tahoma" charset="0"/>
                <a:cs typeface="Tahoma" charset="0"/>
              </a:rPr>
              <a:t>Manage stress to limit cortisol</a:t>
            </a:r>
          </a:p>
          <a:p>
            <a:pPr lvl="1" eaLnBrk="1" hangingPunct="1">
              <a:lnSpc>
                <a:spcPct val="80000"/>
              </a:lnSpc>
              <a:buFont typeface="Arial" panose="020B0604020202020204" pitchFamily="34" charset="0"/>
              <a:buChar char="•"/>
              <a:defRPr/>
            </a:pPr>
            <a:r>
              <a:rPr lang="en-US" sz="2400" dirty="0">
                <a:latin typeface="Tahoma" charset="0"/>
                <a:ea typeface="Tahoma" charset="0"/>
                <a:cs typeface="Tahoma" charset="0"/>
              </a:rPr>
              <a:t>Meditation, yoga, exercise, journaling</a:t>
            </a:r>
          </a:p>
          <a:p>
            <a:pPr lvl="1" eaLnBrk="1" hangingPunct="1">
              <a:lnSpc>
                <a:spcPct val="80000"/>
              </a:lnSpc>
              <a:buFont typeface="Arial" panose="020B0604020202020204" pitchFamily="34" charset="0"/>
              <a:buChar char="•"/>
              <a:defRPr/>
            </a:pPr>
            <a:r>
              <a:rPr lang="en-US" sz="2400" dirty="0">
                <a:latin typeface="Tahoma" charset="0"/>
                <a:ea typeface="Tahoma" charset="0"/>
                <a:cs typeface="Tahoma" charset="0"/>
              </a:rPr>
              <a:t>Exercise</a:t>
            </a:r>
          </a:p>
        </p:txBody>
      </p:sp>
      <p:pic>
        <p:nvPicPr>
          <p:cNvPr id="2" name="Picture 1">
            <a:extLst>
              <a:ext uri="{FF2B5EF4-FFF2-40B4-BE49-F238E27FC236}">
                <a16:creationId xmlns:a16="http://schemas.microsoft.com/office/drawing/2014/main" id="{6D00A397-CDDA-D70F-001E-DD921E171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0743" y="76200"/>
            <a:ext cx="1752600" cy="1752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8194"/>
          <p:cNvSpPr>
            <a:spLocks noGrp="1" noChangeArrowheads="1"/>
          </p:cNvSpPr>
          <p:nvPr>
            <p:ph type="title"/>
          </p:nvPr>
        </p:nvSpPr>
        <p:spPr>
          <a:xfrm>
            <a:off x="609600" y="304800"/>
            <a:ext cx="6172200" cy="838200"/>
          </a:xfrm>
        </p:spPr>
        <p:txBody>
          <a:bodyPr>
            <a:normAutofit/>
          </a:bodyPr>
          <a:lstStyle/>
          <a:p>
            <a:pPr eaLnBrk="1" hangingPunct="1"/>
            <a:r>
              <a:rPr lang="en-US" altLang="en-US" sz="3600" b="1" dirty="0">
                <a:solidFill>
                  <a:schemeClr val="accent3">
                    <a:lumMod val="75000"/>
                  </a:schemeClr>
                </a:solidFill>
                <a:latin typeface="Tahoma" charset="0"/>
                <a:ea typeface="Tahoma" charset="0"/>
                <a:cs typeface="Tahoma" charset="0"/>
              </a:rPr>
              <a:t>Saint John’s Wort</a:t>
            </a:r>
          </a:p>
        </p:txBody>
      </p:sp>
      <p:sp>
        <p:nvSpPr>
          <p:cNvPr id="47107" name="Rectangle 8195"/>
          <p:cNvSpPr>
            <a:spLocks noGrp="1" noChangeArrowheads="1"/>
          </p:cNvSpPr>
          <p:nvPr>
            <p:ph idx="1"/>
          </p:nvPr>
        </p:nvSpPr>
        <p:spPr>
          <a:xfrm>
            <a:off x="304800" y="1524000"/>
            <a:ext cx="8305800" cy="4876800"/>
          </a:xfrm>
        </p:spPr>
        <p:txBody>
          <a:bodyPr/>
          <a:lstStyle/>
          <a:p>
            <a:pPr eaLnBrk="1" hangingPunct="1">
              <a:buFont typeface="Arial" panose="020B0604020202020204" pitchFamily="34" charset="0"/>
              <a:buChar char="•"/>
              <a:defRPr/>
            </a:pPr>
            <a:r>
              <a:rPr lang="en-US" sz="2800" dirty="0">
                <a:latin typeface="Tahoma" charset="0"/>
                <a:ea typeface="Tahoma" charset="0"/>
                <a:cs typeface="Tahoma" charset="0"/>
              </a:rPr>
              <a:t>Benefits mild to moderate depression</a:t>
            </a:r>
          </a:p>
          <a:p>
            <a:pPr eaLnBrk="1" hangingPunct="1">
              <a:buFont typeface="Arial" panose="020B0604020202020204" pitchFamily="34" charset="0"/>
              <a:buChar char="•"/>
              <a:defRPr/>
            </a:pPr>
            <a:r>
              <a:rPr lang="en-US" sz="2800" dirty="0">
                <a:latin typeface="Tahoma" charset="0"/>
                <a:ea typeface="Tahoma" charset="0"/>
                <a:cs typeface="Tahoma" charset="0"/>
              </a:rPr>
              <a:t>May lower hot flashes too, but not worth risk</a:t>
            </a:r>
          </a:p>
          <a:p>
            <a:pPr marL="366713" lvl="1" indent="0" eaLnBrk="1" hangingPunct="1">
              <a:buNone/>
              <a:defRPr/>
            </a:pPr>
            <a:r>
              <a:rPr lang="en-US" sz="2400" b="1" dirty="0">
                <a:latin typeface="Tahoma" charset="0"/>
                <a:ea typeface="Tahoma" charset="0"/>
                <a:cs typeface="Tahoma" charset="0"/>
              </a:rPr>
              <a:t>Other antidepressants work better without SJW issues, but SSRIs should be avoided on Tamoxifen</a:t>
            </a:r>
          </a:p>
          <a:p>
            <a:pPr eaLnBrk="1" hangingPunct="1">
              <a:buFont typeface="Wingdings 2" panose="05020102010507070707" pitchFamily="18" charset="2"/>
              <a:buNone/>
              <a:defRPr/>
            </a:pPr>
            <a:endParaRPr lang="en-US" sz="600" dirty="0">
              <a:latin typeface="Tahoma" charset="0"/>
              <a:ea typeface="Tahoma" charset="0"/>
              <a:cs typeface="Tahoma" charset="0"/>
            </a:endParaRPr>
          </a:p>
          <a:p>
            <a:pPr marL="273050" lvl="1" eaLnBrk="1" hangingPunct="1">
              <a:spcBef>
                <a:spcPts val="600"/>
              </a:spcBef>
              <a:buClr>
                <a:schemeClr val="tx2"/>
              </a:buClr>
              <a:buSzPct val="73000"/>
              <a:buFont typeface="Wingdings 2" panose="05020102010507070707" pitchFamily="18" charset="2"/>
              <a:buNone/>
              <a:defRPr/>
            </a:pPr>
            <a:r>
              <a:rPr lang="en-US" sz="2600" b="1" i="1" dirty="0">
                <a:latin typeface="Tahoma" charset="0"/>
                <a:ea typeface="Tahoma" charset="0"/>
                <a:cs typeface="Tahoma" charset="0"/>
              </a:rPr>
              <a:t>Increases activity of Cyp450 enzymes, clearing &gt; 50 drugs rapidly,</a:t>
            </a:r>
            <a:r>
              <a:rPr lang="en-US" sz="2600" b="1" i="1" dirty="0">
                <a:solidFill>
                  <a:srgbClr val="C00000"/>
                </a:solidFill>
                <a:latin typeface="Tahoma" charset="0"/>
                <a:ea typeface="Tahoma" charset="0"/>
                <a:cs typeface="Tahoma" charset="0"/>
              </a:rPr>
              <a:t> </a:t>
            </a:r>
            <a:r>
              <a:rPr lang="en-US" sz="2600" b="1" i="1" u="sng" dirty="0">
                <a:solidFill>
                  <a:srgbClr val="C00000"/>
                </a:solidFill>
                <a:latin typeface="Tahoma" charset="0"/>
                <a:ea typeface="Tahoma" charset="0"/>
                <a:cs typeface="Tahoma" charset="0"/>
              </a:rPr>
              <a:t>risking treatment failure</a:t>
            </a:r>
          </a:p>
          <a:p>
            <a:pPr eaLnBrk="1" hangingPunct="1">
              <a:buFont typeface="Arial" panose="020B0604020202020204" pitchFamily="34" charset="0"/>
              <a:buChar char="•"/>
              <a:defRPr/>
            </a:pPr>
            <a:r>
              <a:rPr lang="en-US" sz="2800" dirty="0">
                <a:latin typeface="Tahoma" charset="0"/>
                <a:ea typeface="Tahoma" charset="0"/>
                <a:cs typeface="Tahoma" charset="0"/>
              </a:rPr>
              <a:t>Issues with: </a:t>
            </a:r>
            <a:r>
              <a:rPr lang="en-US" sz="2800" dirty="0" err="1">
                <a:latin typeface="Tahoma" charset="0"/>
                <a:ea typeface="Tahoma" charset="0"/>
                <a:cs typeface="Tahoma" charset="0"/>
              </a:rPr>
              <a:t>cytoxan</a:t>
            </a:r>
            <a:r>
              <a:rPr lang="en-US" sz="2800" dirty="0">
                <a:latin typeface="Tahoma" charset="0"/>
                <a:ea typeface="Tahoma" charset="0"/>
                <a:cs typeface="Tahoma" charset="0"/>
              </a:rPr>
              <a:t>, tamoxifen, </a:t>
            </a:r>
            <a:r>
              <a:rPr lang="en-US" sz="2800" dirty="0" err="1">
                <a:latin typeface="Tahoma" charset="0"/>
                <a:ea typeface="Tahoma" charset="0"/>
                <a:cs typeface="Tahoma" charset="0"/>
              </a:rPr>
              <a:t>taxol</a:t>
            </a:r>
            <a:r>
              <a:rPr lang="en-US" sz="2800" dirty="0">
                <a:latin typeface="Tahoma" charset="0"/>
                <a:ea typeface="Tahoma" charset="0"/>
                <a:cs typeface="Tahoma" charset="0"/>
              </a:rPr>
              <a:t>, </a:t>
            </a:r>
            <a:r>
              <a:rPr lang="en-US" sz="2800" dirty="0" err="1">
                <a:latin typeface="Tahoma" charset="0"/>
                <a:ea typeface="Tahoma" charset="0"/>
                <a:cs typeface="Tahoma" charset="0"/>
              </a:rPr>
              <a:t>etopaside</a:t>
            </a:r>
            <a:r>
              <a:rPr lang="en-US" sz="2800" dirty="0">
                <a:latin typeface="Tahoma" charset="0"/>
                <a:ea typeface="Tahoma" charset="0"/>
                <a:cs typeface="Tahoma" charset="0"/>
              </a:rPr>
              <a:t>, irinotecan*, </a:t>
            </a:r>
            <a:r>
              <a:rPr lang="en-US" sz="2800" dirty="0" err="1">
                <a:latin typeface="Tahoma" charset="0"/>
                <a:ea typeface="Tahoma" charset="0"/>
                <a:cs typeface="Tahoma" charset="0"/>
              </a:rPr>
              <a:t>cyclosporin</a:t>
            </a:r>
            <a:r>
              <a:rPr lang="en-US" sz="2800" dirty="0">
                <a:latin typeface="Tahoma" charset="0"/>
                <a:ea typeface="Tahoma" charset="0"/>
                <a:cs typeface="Tahoma" charset="0"/>
              </a:rPr>
              <a:t>, tacrolimus, </a:t>
            </a:r>
            <a:r>
              <a:rPr lang="en-US" sz="2800" dirty="0" err="1">
                <a:latin typeface="Tahoma" charset="0"/>
                <a:ea typeface="Tahoma" charset="0"/>
                <a:cs typeface="Tahoma" charset="0"/>
              </a:rPr>
              <a:t>rapamune</a:t>
            </a:r>
            <a:r>
              <a:rPr lang="en-US" sz="2800" dirty="0">
                <a:latin typeface="Tahoma" charset="0"/>
                <a:ea typeface="Tahoma" charset="0"/>
                <a:cs typeface="Tahoma" charset="0"/>
              </a:rPr>
              <a:t>,</a:t>
            </a:r>
          </a:p>
          <a:p>
            <a:pPr lvl="1" eaLnBrk="1" hangingPunct="1">
              <a:buFont typeface="Arial" panose="020B0604020202020204" pitchFamily="34" charset="0"/>
              <a:buChar char="•"/>
              <a:defRPr/>
            </a:pPr>
            <a:r>
              <a:rPr lang="en-US" sz="2400" dirty="0">
                <a:latin typeface="Tahoma" charset="0"/>
                <a:ea typeface="Tahoma" charset="0"/>
                <a:cs typeface="Tahoma" charset="0"/>
              </a:rPr>
              <a:t>Digoxin, statins, OCP, warfarin, Prilosec</a:t>
            </a:r>
            <a:br>
              <a:rPr lang="en-US" dirty="0">
                <a:latin typeface="Tahoma" charset="0"/>
                <a:ea typeface="Tahoma" charset="0"/>
                <a:cs typeface="Tahoma" charset="0"/>
              </a:rPr>
            </a:br>
            <a:endParaRPr lang="en-US" sz="800" dirty="0">
              <a:latin typeface="Tahoma" charset="0"/>
              <a:ea typeface="Tahoma" charset="0"/>
              <a:cs typeface="Tahoma" charset="0"/>
            </a:endParaRPr>
          </a:p>
          <a:p>
            <a:pPr marL="457200" lvl="1" indent="0" eaLnBrk="1" hangingPunct="1">
              <a:buFontTx/>
              <a:buNone/>
              <a:defRPr/>
            </a:pPr>
            <a:r>
              <a:rPr lang="en-US" sz="2800" b="1" dirty="0">
                <a:solidFill>
                  <a:srgbClr val="C00000"/>
                </a:solidFill>
                <a:latin typeface="Tahoma" charset="0"/>
                <a:ea typeface="Tahoma" charset="0"/>
                <a:cs typeface="Tahoma" charset="0"/>
              </a:rPr>
              <a:t>Typically self-prescribed, doctors unaware</a:t>
            </a:r>
          </a:p>
        </p:txBody>
      </p:sp>
      <p:pic>
        <p:nvPicPr>
          <p:cNvPr id="72708" name="Picture 8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230" y="304800"/>
            <a:ext cx="15875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609600" y="0"/>
            <a:ext cx="7543800" cy="1143000"/>
          </a:xfrm>
        </p:spPr>
        <p:txBody>
          <a:bodyPr>
            <a:normAutofit/>
          </a:bodyPr>
          <a:lstStyle/>
          <a:p>
            <a:pPr eaLnBrk="1" fontAlgn="auto" hangingPunct="1">
              <a:spcAft>
                <a:spcPts val="0"/>
              </a:spcAft>
              <a:defRPr/>
            </a:pPr>
            <a:r>
              <a:rPr lang="en-US" sz="4000" b="1" dirty="0">
                <a:solidFill>
                  <a:schemeClr val="accent3">
                    <a:lumMod val="75000"/>
                  </a:schemeClr>
                </a:solidFill>
                <a:latin typeface="Tahoma" charset="0"/>
                <a:ea typeface="Tahoma" charset="0"/>
                <a:cs typeface="Tahoma" charset="0"/>
              </a:rPr>
              <a:t>Hair Loss</a:t>
            </a:r>
          </a:p>
        </p:txBody>
      </p:sp>
      <p:sp>
        <p:nvSpPr>
          <p:cNvPr id="27651" name="Rectangle 3"/>
          <p:cNvSpPr>
            <a:spLocks noGrp="1" noChangeArrowheads="1"/>
          </p:cNvSpPr>
          <p:nvPr>
            <p:ph idx="1"/>
          </p:nvPr>
        </p:nvSpPr>
        <p:spPr>
          <a:xfrm>
            <a:off x="609600" y="1447800"/>
            <a:ext cx="7848600" cy="5257800"/>
          </a:xfrm>
        </p:spPr>
        <p:txBody>
          <a:bodyPr/>
          <a:lstStyle/>
          <a:p>
            <a:pPr marL="0" indent="0" eaLnBrk="1" hangingPunct="1">
              <a:lnSpc>
                <a:spcPct val="80000"/>
              </a:lnSpc>
              <a:buNone/>
              <a:defRPr/>
            </a:pPr>
            <a:r>
              <a:rPr lang="en-US" sz="2600" b="1" dirty="0">
                <a:latin typeface="Tahoma" charset="0"/>
                <a:ea typeface="Tahoma" charset="0"/>
                <a:cs typeface="Tahoma" charset="0"/>
              </a:rPr>
              <a:t>In 25% of women, AI and Tamoxifen can cause hair loss like that seen in male pattern baldness     </a:t>
            </a:r>
            <a:r>
              <a:rPr lang="en-US" altLang="en-US" sz="1800" dirty="0" err="1">
                <a:latin typeface="Times" panose="02020603050405020304" pitchFamily="18" charset="0"/>
              </a:rPr>
              <a:t>Springerplus</a:t>
            </a:r>
            <a:r>
              <a:rPr lang="en-US" altLang="en-US" sz="1800" dirty="0">
                <a:latin typeface="Times" panose="02020603050405020304" pitchFamily="18" charset="0"/>
              </a:rPr>
              <a:t> (2016). 5:585  </a:t>
            </a:r>
            <a:r>
              <a:rPr lang="en-US" altLang="en-US" sz="1800" dirty="0" err="1">
                <a:latin typeface="Times" panose="02020603050405020304" pitchFamily="18" charset="0"/>
              </a:rPr>
              <a:t>doi</a:t>
            </a:r>
            <a:r>
              <a:rPr lang="en-US" altLang="en-US" sz="1800" dirty="0">
                <a:latin typeface="Times" panose="02020603050405020304" pitchFamily="18" charset="0"/>
              </a:rPr>
              <a:t>. 10.1186s40064-016-2216-3</a:t>
            </a:r>
            <a:endParaRPr lang="en-US" sz="3200" b="1" dirty="0">
              <a:latin typeface="Tahoma" charset="0"/>
              <a:ea typeface="Tahoma" charset="0"/>
              <a:cs typeface="Tahoma" charset="0"/>
            </a:endParaRPr>
          </a:p>
          <a:p>
            <a:pPr eaLnBrk="1" hangingPunct="1">
              <a:lnSpc>
                <a:spcPct val="80000"/>
              </a:lnSpc>
              <a:buFont typeface="Arial" panose="020B0604020202020204" pitchFamily="34" charset="0"/>
              <a:buChar char="•"/>
              <a:defRPr/>
            </a:pPr>
            <a:r>
              <a:rPr lang="en-US" dirty="0">
                <a:latin typeface="Tahoma" charset="0"/>
                <a:ea typeface="Tahoma" charset="0"/>
                <a:cs typeface="Tahoma" charset="0"/>
              </a:rPr>
              <a:t>Hair follicles stay in resting phase due to changes in the androgen/estrogen balance </a:t>
            </a:r>
          </a:p>
          <a:p>
            <a:pPr marL="0" indent="0" eaLnBrk="1" hangingPunct="1">
              <a:lnSpc>
                <a:spcPct val="80000"/>
              </a:lnSpc>
              <a:buNone/>
              <a:defRPr/>
            </a:pPr>
            <a:endParaRPr lang="en-US" sz="800" b="1" dirty="0">
              <a:latin typeface="Tahoma" charset="0"/>
              <a:ea typeface="Tahoma" charset="0"/>
              <a:cs typeface="Tahoma" charset="0"/>
            </a:endParaRPr>
          </a:p>
          <a:p>
            <a:pPr marL="0" indent="0" eaLnBrk="1" hangingPunct="1">
              <a:lnSpc>
                <a:spcPct val="80000"/>
              </a:lnSpc>
              <a:buNone/>
              <a:defRPr/>
            </a:pPr>
            <a:r>
              <a:rPr lang="en-US" sz="2600" b="1" dirty="0">
                <a:latin typeface="Tahoma" charset="0"/>
                <a:ea typeface="Tahoma" charset="0"/>
                <a:cs typeface="Tahoma" charset="0"/>
              </a:rPr>
              <a:t>Interventions</a:t>
            </a:r>
          </a:p>
          <a:p>
            <a:pPr eaLnBrk="1" hangingPunct="1">
              <a:lnSpc>
                <a:spcPct val="80000"/>
              </a:lnSpc>
              <a:buFont typeface="Arial" panose="020B0604020202020204" pitchFamily="34" charset="0"/>
              <a:buChar char="•"/>
              <a:defRPr/>
            </a:pPr>
            <a:r>
              <a:rPr lang="en-US" dirty="0">
                <a:latin typeface="Tahoma" charset="0"/>
                <a:ea typeface="Tahoma" charset="0"/>
                <a:cs typeface="Tahoma" charset="0"/>
              </a:rPr>
              <a:t>Topical cream or shampoos: finasteride/dutasteride</a:t>
            </a:r>
          </a:p>
          <a:p>
            <a:pPr lvl="1" eaLnBrk="1" hangingPunct="1">
              <a:lnSpc>
                <a:spcPct val="80000"/>
              </a:lnSpc>
              <a:buFont typeface="Arial" panose="020B0604020202020204" pitchFamily="34" charset="0"/>
              <a:buChar char="•"/>
              <a:defRPr/>
            </a:pPr>
            <a:r>
              <a:rPr lang="en-US" sz="2200" dirty="0">
                <a:latin typeface="Tahoma" charset="0"/>
                <a:ea typeface="Tahoma" charset="0"/>
                <a:cs typeface="Tahoma" charset="0"/>
              </a:rPr>
              <a:t>5-alpha reductase inhibitor (reduces androgen synthesis)</a:t>
            </a:r>
          </a:p>
          <a:p>
            <a:pPr eaLnBrk="1" hangingPunct="1">
              <a:lnSpc>
                <a:spcPct val="80000"/>
              </a:lnSpc>
              <a:buFont typeface="Arial" panose="020B0604020202020204" pitchFamily="34" charset="0"/>
              <a:buChar char="•"/>
              <a:defRPr/>
            </a:pPr>
            <a:r>
              <a:rPr lang="en-US" dirty="0">
                <a:latin typeface="Tahoma" charset="0"/>
                <a:ea typeface="Tahoma" charset="0"/>
                <a:cs typeface="Tahoma" charset="0"/>
              </a:rPr>
              <a:t>Supplementation:</a:t>
            </a:r>
          </a:p>
          <a:p>
            <a:pPr lvl="1" eaLnBrk="1" hangingPunct="1">
              <a:lnSpc>
                <a:spcPct val="80000"/>
              </a:lnSpc>
              <a:buFont typeface="Arial" panose="020B0604020202020204" pitchFamily="34" charset="0"/>
              <a:buChar char="•"/>
              <a:defRPr/>
            </a:pPr>
            <a:r>
              <a:rPr lang="en-US" sz="2400" dirty="0">
                <a:latin typeface="Tahoma" charset="0"/>
                <a:ea typeface="Tahoma" charset="0"/>
                <a:cs typeface="Tahoma" charset="0"/>
              </a:rPr>
              <a:t>Omega-3 improved hair health</a:t>
            </a:r>
          </a:p>
          <a:p>
            <a:pPr lvl="2" eaLnBrk="1" hangingPunct="1">
              <a:lnSpc>
                <a:spcPct val="80000"/>
              </a:lnSpc>
              <a:buFont typeface="Arial" panose="020B0604020202020204" pitchFamily="34" charset="0"/>
              <a:buChar char="•"/>
              <a:defRPr/>
            </a:pPr>
            <a:r>
              <a:rPr lang="en-US" sz="2100" dirty="0">
                <a:latin typeface="Tahoma" charset="0"/>
                <a:ea typeface="Tahoma" charset="0"/>
                <a:cs typeface="Tahoma" charset="0"/>
              </a:rPr>
              <a:t>Possibly as an antioxidant</a:t>
            </a:r>
          </a:p>
          <a:p>
            <a:pPr lvl="1" eaLnBrk="1" hangingPunct="1">
              <a:lnSpc>
                <a:spcPct val="80000"/>
              </a:lnSpc>
              <a:buFont typeface="Arial" panose="020B0604020202020204" pitchFamily="34" charset="0"/>
              <a:buChar char="•"/>
              <a:defRPr/>
            </a:pPr>
            <a:r>
              <a:rPr lang="en-US" sz="2400" dirty="0">
                <a:latin typeface="Tahoma" charset="0"/>
                <a:ea typeface="Tahoma" charset="0"/>
                <a:cs typeface="Tahoma" charset="0"/>
              </a:rPr>
              <a:t>MVI: to provide trace minerals, vitamin C</a:t>
            </a:r>
          </a:p>
          <a:p>
            <a:pPr lvl="1" eaLnBrk="1" hangingPunct="1">
              <a:lnSpc>
                <a:spcPct val="80000"/>
              </a:lnSpc>
              <a:buFont typeface="Arial" panose="020B0604020202020204" pitchFamily="34" charset="0"/>
              <a:buChar char="•"/>
              <a:defRPr/>
            </a:pPr>
            <a:r>
              <a:rPr lang="en-US" sz="2400" dirty="0">
                <a:latin typeface="Tahoma" charset="0"/>
                <a:ea typeface="Tahoma" charset="0"/>
                <a:cs typeface="Tahoma" charset="0"/>
              </a:rPr>
              <a:t>D3: maintaining 25-OH vitamin D blood levels between 30 - 60 ng/ml</a:t>
            </a:r>
          </a:p>
        </p:txBody>
      </p:sp>
    </p:spTree>
    <p:extLst>
      <p:ext uri="{BB962C8B-B14F-4D97-AF65-F5344CB8AC3E}">
        <p14:creationId xmlns:p14="http://schemas.microsoft.com/office/powerpoint/2010/main" val="205337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28600"/>
            <a:ext cx="8458200" cy="1219200"/>
          </a:xfrm>
        </p:spPr>
        <p:txBody>
          <a:bodyPr>
            <a:normAutofit fontScale="90000"/>
          </a:bodyPr>
          <a:lstStyle/>
          <a:p>
            <a:pPr eaLnBrk="1" hangingPunct="1"/>
            <a:r>
              <a:rPr lang="en-US" altLang="en-US" sz="4000" b="1" dirty="0">
                <a:solidFill>
                  <a:schemeClr val="accent3">
                    <a:lumMod val="75000"/>
                  </a:schemeClr>
                </a:solidFill>
                <a:latin typeface="Tahoma" charset="0"/>
                <a:ea typeface="Tahoma" charset="0"/>
                <a:cs typeface="Tahoma" charset="0"/>
              </a:rPr>
              <a:t>Excess Weight </a:t>
            </a:r>
            <a:br>
              <a:rPr lang="en-US" altLang="en-US" dirty="0">
                <a:latin typeface="Tahoma" charset="0"/>
                <a:ea typeface="Tahoma" charset="0"/>
                <a:cs typeface="Tahoma" charset="0"/>
              </a:rPr>
            </a:br>
            <a:r>
              <a:rPr lang="en-US" altLang="en-US" dirty="0">
                <a:latin typeface="Tahoma" charset="0"/>
                <a:ea typeface="Tahoma" charset="0"/>
                <a:cs typeface="Tahoma" charset="0"/>
              </a:rPr>
              <a:t>	   </a:t>
            </a:r>
            <a:r>
              <a:rPr lang="en-US" altLang="en-US" sz="4000" b="1">
                <a:solidFill>
                  <a:schemeClr val="accent3">
                    <a:lumMod val="75000"/>
                  </a:schemeClr>
                </a:solidFill>
                <a:latin typeface="Tahoma" charset="0"/>
                <a:ea typeface="Tahoma" charset="0"/>
                <a:cs typeface="Tahoma" charset="0"/>
              </a:rPr>
              <a:t>Hormone Imbalance</a:t>
            </a:r>
            <a:endParaRPr lang="en-US" altLang="en-US" sz="4000" b="1" dirty="0">
              <a:solidFill>
                <a:schemeClr val="accent3">
                  <a:lumMod val="75000"/>
                </a:schemeClr>
              </a:solidFill>
              <a:latin typeface="Tahoma" charset="0"/>
              <a:ea typeface="Tahoma" charset="0"/>
              <a:cs typeface="Tahoma" charset="0"/>
            </a:endParaRPr>
          </a:p>
        </p:txBody>
      </p:sp>
      <p:sp>
        <p:nvSpPr>
          <p:cNvPr id="31747" name="Rectangle 3"/>
          <p:cNvSpPr>
            <a:spLocks noGrp="1" noChangeArrowheads="1"/>
          </p:cNvSpPr>
          <p:nvPr>
            <p:ph idx="1"/>
          </p:nvPr>
        </p:nvSpPr>
        <p:spPr>
          <a:xfrm>
            <a:off x="228600" y="1752600"/>
            <a:ext cx="8458200" cy="4724401"/>
          </a:xfrm>
        </p:spPr>
        <p:txBody>
          <a:bodyPr/>
          <a:lstStyle/>
          <a:p>
            <a:pPr eaLnBrk="1" hangingPunct="1">
              <a:lnSpc>
                <a:spcPct val="70000"/>
              </a:lnSpc>
              <a:buFont typeface="Arial" panose="020B0604020202020204" pitchFamily="34" charset="0"/>
              <a:buChar char="•"/>
              <a:defRPr/>
            </a:pPr>
            <a:r>
              <a:rPr lang="en-US" sz="2800" b="1" dirty="0">
                <a:latin typeface="Tahoma" charset="0"/>
                <a:ea typeface="Tahoma" charset="0"/>
                <a:cs typeface="Tahoma" charset="0"/>
              </a:rPr>
              <a:t>Overweight increases hot flashes</a:t>
            </a:r>
          </a:p>
          <a:p>
            <a:pPr lvl="1" eaLnBrk="1" hangingPunct="1">
              <a:lnSpc>
                <a:spcPct val="70000"/>
              </a:lnSpc>
              <a:buFont typeface="Arial" panose="020B0604020202020204" pitchFamily="34" charset="0"/>
              <a:buChar char="•"/>
              <a:defRPr/>
            </a:pPr>
            <a:r>
              <a:rPr lang="en-US" sz="2400" dirty="0">
                <a:latin typeface="Tahoma" charset="0"/>
                <a:ea typeface="Tahoma" charset="0"/>
                <a:cs typeface="Tahoma" charset="0"/>
              </a:rPr>
              <a:t>Heat is less able to dissipate due to “insulation”</a:t>
            </a:r>
          </a:p>
          <a:p>
            <a:pPr lvl="1" eaLnBrk="1" hangingPunct="1">
              <a:lnSpc>
                <a:spcPct val="70000"/>
              </a:lnSpc>
              <a:buFont typeface="Arial" panose="020B0604020202020204" pitchFamily="34" charset="0"/>
              <a:buChar char="•"/>
              <a:defRPr/>
            </a:pPr>
            <a:r>
              <a:rPr lang="en-US" sz="2400" dirty="0">
                <a:latin typeface="Tahoma" charset="0"/>
                <a:ea typeface="Tahoma" charset="0"/>
                <a:cs typeface="Tahoma" charset="0"/>
              </a:rPr>
              <a:t>HF decline with weight loss, increase with weight gain</a:t>
            </a:r>
          </a:p>
          <a:p>
            <a:pPr lvl="1" eaLnBrk="1" hangingPunct="1">
              <a:lnSpc>
                <a:spcPct val="70000"/>
              </a:lnSpc>
              <a:buFont typeface="Arial" panose="020B0604020202020204" pitchFamily="34" charset="0"/>
              <a:buChar char="•"/>
              <a:defRPr/>
            </a:pPr>
            <a:endParaRPr lang="en-US" sz="800" b="1" dirty="0">
              <a:latin typeface="Tahoma" charset="0"/>
              <a:ea typeface="Tahoma" charset="0"/>
              <a:cs typeface="Tahoma" charset="0"/>
            </a:endParaRPr>
          </a:p>
          <a:p>
            <a:pPr eaLnBrk="1" hangingPunct="1">
              <a:lnSpc>
                <a:spcPct val="70000"/>
              </a:lnSpc>
              <a:buFont typeface="Arial" panose="020B0604020202020204" pitchFamily="34" charset="0"/>
              <a:buChar char="•"/>
              <a:defRPr/>
            </a:pPr>
            <a:r>
              <a:rPr lang="en-US" sz="2800" b="1" dirty="0">
                <a:latin typeface="Tahoma" charset="0"/>
                <a:ea typeface="Tahoma" charset="0"/>
                <a:cs typeface="Tahoma" charset="0"/>
              </a:rPr>
              <a:t>Hormone changes shift weight deposition</a:t>
            </a:r>
          </a:p>
          <a:p>
            <a:pPr lvl="1" eaLnBrk="1" hangingPunct="1">
              <a:lnSpc>
                <a:spcPct val="70000"/>
              </a:lnSpc>
              <a:buFont typeface="Arial" panose="020B0604020202020204" pitchFamily="34" charset="0"/>
              <a:buChar char="•"/>
              <a:defRPr/>
            </a:pPr>
            <a:r>
              <a:rPr lang="en-US" sz="2400" dirty="0">
                <a:latin typeface="Tahoma" charset="0"/>
                <a:ea typeface="Tahoma" charset="0"/>
                <a:cs typeface="Tahoma" charset="0"/>
              </a:rPr>
              <a:t>A 25% lower metabolic rate affects calorie balance</a:t>
            </a:r>
          </a:p>
          <a:p>
            <a:pPr lvl="1" eaLnBrk="1" hangingPunct="1">
              <a:lnSpc>
                <a:spcPct val="70000"/>
              </a:lnSpc>
              <a:buFont typeface="Arial" panose="020B0604020202020204" pitchFamily="34" charset="0"/>
              <a:buChar char="•"/>
              <a:defRPr/>
            </a:pPr>
            <a:r>
              <a:rPr lang="en-US" sz="2400" dirty="0">
                <a:latin typeface="Tahoma" charset="0"/>
                <a:ea typeface="Tahoma" charset="0"/>
                <a:cs typeface="Tahoma" charset="0"/>
              </a:rPr>
              <a:t>Weight shifts to an “apple shape”</a:t>
            </a:r>
          </a:p>
          <a:p>
            <a:pPr lvl="1" eaLnBrk="1" hangingPunct="1">
              <a:lnSpc>
                <a:spcPct val="70000"/>
              </a:lnSpc>
              <a:buFont typeface="Arial" panose="020B0604020202020204" pitchFamily="34" charset="0"/>
              <a:buChar char="•"/>
              <a:defRPr/>
            </a:pPr>
            <a:endParaRPr lang="en-US" sz="1200" b="1" dirty="0">
              <a:latin typeface="Tahoma" charset="0"/>
              <a:ea typeface="Tahoma" charset="0"/>
              <a:cs typeface="Tahoma" charset="0"/>
            </a:endParaRPr>
          </a:p>
          <a:p>
            <a:pPr eaLnBrk="1" hangingPunct="1">
              <a:lnSpc>
                <a:spcPct val="70000"/>
              </a:lnSpc>
              <a:buFont typeface="Arial" panose="020B0604020202020204" pitchFamily="34" charset="0"/>
              <a:buChar char="•"/>
              <a:defRPr/>
            </a:pPr>
            <a:r>
              <a:rPr lang="en-US" sz="2800" b="1" dirty="0">
                <a:latin typeface="Tahoma" charset="0"/>
                <a:ea typeface="Tahoma" charset="0"/>
                <a:cs typeface="Tahoma" charset="0"/>
              </a:rPr>
              <a:t>Abdominal “VAT” changes messengers</a:t>
            </a:r>
          </a:p>
          <a:p>
            <a:pPr lvl="1" eaLnBrk="1" hangingPunct="1">
              <a:lnSpc>
                <a:spcPct val="70000"/>
              </a:lnSpc>
              <a:buFont typeface="Arial" panose="020B0604020202020204" pitchFamily="34" charset="0"/>
              <a:buChar char="•"/>
              <a:defRPr/>
            </a:pPr>
            <a:r>
              <a:rPr lang="en-US" sz="2400" b="1" dirty="0">
                <a:latin typeface="Tahoma" charset="0"/>
                <a:ea typeface="Tahoma" charset="0"/>
                <a:cs typeface="Tahoma" charset="0"/>
                <a:sym typeface="Symbol" pitchFamily="18" charset="2"/>
              </a:rPr>
              <a:t></a:t>
            </a:r>
            <a:r>
              <a:rPr lang="en-US" sz="2400" dirty="0">
                <a:latin typeface="Tahoma" charset="0"/>
                <a:ea typeface="Tahoma" charset="0"/>
                <a:cs typeface="Tahoma" charset="0"/>
              </a:rPr>
              <a:t> inflammation &amp; risk of heart disease, stroke, dementia</a:t>
            </a:r>
          </a:p>
          <a:p>
            <a:pPr lvl="1" eaLnBrk="1" hangingPunct="1">
              <a:lnSpc>
                <a:spcPct val="70000"/>
              </a:lnSpc>
              <a:buFont typeface="Arial" panose="020B0604020202020204" pitchFamily="34" charset="0"/>
              <a:buChar char="•"/>
              <a:defRPr/>
            </a:pPr>
            <a:r>
              <a:rPr lang="en-US" sz="2400" b="1" dirty="0">
                <a:latin typeface="Tahoma" charset="0"/>
                <a:ea typeface="Tahoma" charset="0"/>
                <a:cs typeface="Tahoma" charset="0"/>
                <a:sym typeface="Symbol" pitchFamily="18" charset="2"/>
              </a:rPr>
              <a:t></a:t>
            </a:r>
            <a:r>
              <a:rPr lang="en-US" sz="2400" dirty="0">
                <a:latin typeface="Tahoma" charset="0"/>
                <a:ea typeface="Tahoma" charset="0"/>
                <a:cs typeface="Tahoma" charset="0"/>
              </a:rPr>
              <a:t> insulin resistance/IR (worsened with HF related sleep problems) </a:t>
            </a:r>
            <a:r>
              <a:rPr lang="en-US" sz="2400" dirty="0">
                <a:latin typeface="Tahoma" charset="0"/>
                <a:ea typeface="Tahoma" charset="0"/>
                <a:cs typeface="Tahoma" charset="0"/>
                <a:sym typeface="Wingdings" pitchFamily="2" charset="2"/>
              </a:rPr>
              <a:t> more fat storage/gain</a:t>
            </a:r>
          </a:p>
          <a:p>
            <a:pPr lvl="1" eaLnBrk="1" hangingPunct="1">
              <a:lnSpc>
                <a:spcPct val="70000"/>
              </a:lnSpc>
              <a:buFont typeface="Arial" panose="020B0604020202020204" pitchFamily="34" charset="0"/>
              <a:buChar char="•"/>
              <a:defRPr/>
            </a:pPr>
            <a:r>
              <a:rPr lang="en-US" sz="2400" b="1" dirty="0">
                <a:latin typeface="Tahoma" charset="0"/>
                <a:ea typeface="Tahoma" charset="0"/>
                <a:cs typeface="Tahoma" charset="0"/>
                <a:sym typeface="Wingdings" pitchFamily="2" charset="2"/>
              </a:rPr>
              <a:t>Increased recurrence of prostate &amp; breast CA</a:t>
            </a:r>
            <a:endParaRPr lang="en-US" sz="700" b="1" dirty="0">
              <a:latin typeface="Tahoma" charset="0"/>
              <a:ea typeface="Tahoma" charset="0"/>
              <a:cs typeface="Tahoma" charset="0"/>
            </a:endParaRPr>
          </a:p>
          <a:p>
            <a:pPr marL="342900" lvl="1" indent="-342900" algn="ctr" eaLnBrk="1" hangingPunct="1">
              <a:lnSpc>
                <a:spcPct val="70000"/>
              </a:lnSpc>
              <a:buClr>
                <a:srgbClr val="3F77BA"/>
              </a:buClr>
              <a:buFontTx/>
              <a:buNone/>
              <a:defRPr/>
            </a:pPr>
            <a:endParaRPr lang="en-US" sz="500" b="1" dirty="0">
              <a:latin typeface="Tahoma" charset="0"/>
              <a:ea typeface="Tahoma" charset="0"/>
              <a:cs typeface="Tahoma" charset="0"/>
              <a:sym typeface="Wingdings" pitchFamily="2" charset="2"/>
            </a:endParaRPr>
          </a:p>
          <a:p>
            <a:pPr marL="342900" lvl="1" indent="-342900" algn="ctr" eaLnBrk="1" hangingPunct="1">
              <a:lnSpc>
                <a:spcPct val="70000"/>
              </a:lnSpc>
              <a:buClr>
                <a:srgbClr val="3F77BA"/>
              </a:buClr>
              <a:buFontTx/>
              <a:buNone/>
              <a:defRPr/>
            </a:pPr>
            <a:endParaRPr lang="en-US" sz="1050" b="1" dirty="0">
              <a:latin typeface="Tahoma" charset="0"/>
              <a:ea typeface="Tahoma" charset="0"/>
              <a:cs typeface="Tahoma" charset="0"/>
              <a:sym typeface="Wingdings" pitchFamily="2" charset="2"/>
            </a:endParaRPr>
          </a:p>
          <a:p>
            <a:pPr marL="342900" lvl="1" indent="-342900" algn="ctr" eaLnBrk="1" hangingPunct="1">
              <a:lnSpc>
                <a:spcPct val="70000"/>
              </a:lnSpc>
              <a:buClr>
                <a:srgbClr val="3F77BA"/>
              </a:buClr>
              <a:buFontTx/>
              <a:buNone/>
              <a:defRPr/>
            </a:pPr>
            <a:r>
              <a:rPr lang="en-US" sz="2800" b="1" u="sng" dirty="0">
                <a:solidFill>
                  <a:schemeClr val="accent2">
                    <a:lumMod val="50000"/>
                  </a:schemeClr>
                </a:solidFill>
                <a:latin typeface="Tahoma" charset="0"/>
                <a:ea typeface="Tahoma" charset="0"/>
                <a:cs typeface="Tahoma" charset="0"/>
                <a:sym typeface="Wingdings" pitchFamily="2" charset="2"/>
              </a:rPr>
              <a:t>All</a:t>
            </a:r>
            <a:r>
              <a:rPr lang="en-US" sz="2800" b="1" dirty="0">
                <a:solidFill>
                  <a:schemeClr val="accent2">
                    <a:lumMod val="50000"/>
                  </a:schemeClr>
                </a:solidFill>
                <a:latin typeface="Tahoma" charset="0"/>
                <a:ea typeface="Tahoma" charset="0"/>
                <a:cs typeface="Tahoma" charset="0"/>
                <a:sym typeface="Wingdings" pitchFamily="2" charset="2"/>
              </a:rPr>
              <a:t> improve with weight loss  </a:t>
            </a:r>
          </a:p>
          <a:p>
            <a:pPr marL="342900" lvl="1" indent="-342900" algn="ctr" eaLnBrk="1" hangingPunct="1">
              <a:lnSpc>
                <a:spcPct val="70000"/>
              </a:lnSpc>
              <a:buClr>
                <a:srgbClr val="3F77BA"/>
              </a:buClr>
              <a:buFontTx/>
              <a:buNone/>
              <a:defRPr/>
            </a:pPr>
            <a:r>
              <a:rPr lang="en-US" sz="2800" b="1" dirty="0">
                <a:solidFill>
                  <a:schemeClr val="accent2">
                    <a:lumMod val="50000"/>
                  </a:schemeClr>
                </a:solidFill>
                <a:latin typeface="Tahoma" charset="0"/>
                <a:ea typeface="Tahoma" charset="0"/>
                <a:cs typeface="Tahoma" charset="0"/>
                <a:sym typeface="Wingdings" pitchFamily="2" charset="2"/>
              </a:rPr>
              <a:t>Goal: 10# or 10% increments, exercise</a:t>
            </a:r>
            <a:endParaRPr lang="en-US" sz="2800" b="1" i="1" dirty="0">
              <a:solidFill>
                <a:schemeClr val="accent2">
                  <a:lumMod val="50000"/>
                </a:schemeClr>
              </a:solidFill>
              <a:latin typeface="Tahoma" charset="0"/>
              <a:ea typeface="Tahoma" charset="0"/>
              <a:cs typeface="Tahoma" charset="0"/>
            </a:endParaRPr>
          </a:p>
          <a:p>
            <a:pPr algn="ctr" eaLnBrk="1" hangingPunct="1">
              <a:lnSpc>
                <a:spcPct val="70000"/>
              </a:lnSpc>
              <a:buFont typeface="Wingdings" pitchFamily="2" charset="2"/>
              <a:buNone/>
              <a:defRPr/>
            </a:pPr>
            <a:endParaRPr lang="en-US" sz="1000" b="1" i="1" dirty="0">
              <a:solidFill>
                <a:schemeClr val="accent2"/>
              </a:solidFill>
              <a:latin typeface="+mj-lt"/>
            </a:endParaRPr>
          </a:p>
        </p:txBody>
      </p:sp>
      <p:pic>
        <p:nvPicPr>
          <p:cNvPr id="54276" name="Picture 4" descr="Pearapple1"/>
          <p:cNvPicPr>
            <a:picLocks noChangeAspect="1" noChangeArrowheads="1"/>
          </p:cNvPicPr>
          <p:nvPr/>
        </p:nvPicPr>
        <p:blipFill>
          <a:blip r:embed="rId3" cstate="print">
            <a:extLst>
              <a:ext uri="{28A0092B-C50C-407E-A947-70E740481C1C}">
                <a14:useLocalDpi xmlns:a14="http://schemas.microsoft.com/office/drawing/2010/main" val="0"/>
              </a:ext>
            </a:extLst>
          </a:blip>
          <a:srcRect l="16638" t="6087" b="25534"/>
          <a:stretch>
            <a:fillRect/>
          </a:stretch>
        </p:blipFill>
        <p:spPr bwMode="auto">
          <a:xfrm>
            <a:off x="6934200" y="304800"/>
            <a:ext cx="14303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Line 7"/>
          <p:cNvSpPr>
            <a:spLocks noChangeShapeType="1"/>
          </p:cNvSpPr>
          <p:nvPr/>
        </p:nvSpPr>
        <p:spPr bwMode="auto">
          <a:xfrm>
            <a:off x="3962400" y="609600"/>
            <a:ext cx="990600" cy="0"/>
          </a:xfrm>
          <a:prstGeom prst="line">
            <a:avLst/>
          </a:prstGeom>
          <a:noFill/>
          <a:ln w="1016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8" name="Line 8"/>
          <p:cNvSpPr>
            <a:spLocks noChangeShapeType="1"/>
          </p:cNvSpPr>
          <p:nvPr/>
        </p:nvSpPr>
        <p:spPr bwMode="auto">
          <a:xfrm flipH="1">
            <a:off x="457200" y="1066800"/>
            <a:ext cx="990600" cy="0"/>
          </a:xfrm>
          <a:prstGeom prst="line">
            <a:avLst/>
          </a:prstGeom>
          <a:noFill/>
          <a:ln w="1016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304800"/>
            <a:ext cx="8153400" cy="1143000"/>
          </a:xfrm>
        </p:spPr>
        <p:txBody>
          <a:bodyPr>
            <a:noAutofit/>
          </a:bodyPr>
          <a:lstStyle/>
          <a:p>
            <a:pPr eaLnBrk="1" hangingPunct="1"/>
            <a:r>
              <a:rPr lang="en-US" altLang="en-US" sz="3600" b="1" dirty="0">
                <a:solidFill>
                  <a:schemeClr val="accent3">
                    <a:lumMod val="75000"/>
                  </a:schemeClr>
                </a:solidFill>
                <a:latin typeface="Tahoma" charset="0"/>
                <a:ea typeface="Tahoma" charset="0"/>
                <a:cs typeface="Tahoma" charset="0"/>
              </a:rPr>
              <a:t>Strategies To Limit</a:t>
            </a:r>
            <a:br>
              <a:rPr lang="en-US" altLang="en-US" sz="3600" b="1" dirty="0">
                <a:solidFill>
                  <a:schemeClr val="accent3">
                    <a:lumMod val="75000"/>
                  </a:schemeClr>
                </a:solidFill>
                <a:latin typeface="Tahoma" charset="0"/>
                <a:ea typeface="Tahoma" charset="0"/>
                <a:cs typeface="Tahoma" charset="0"/>
              </a:rPr>
            </a:br>
            <a:r>
              <a:rPr lang="en-US" altLang="en-US" sz="3600" b="1" dirty="0">
                <a:solidFill>
                  <a:schemeClr val="accent3">
                    <a:lumMod val="75000"/>
                  </a:schemeClr>
                </a:solidFill>
                <a:latin typeface="Tahoma" charset="0"/>
                <a:ea typeface="Tahoma" charset="0"/>
                <a:cs typeface="Tahoma" charset="0"/>
              </a:rPr>
              <a:t>Insulin Resistance </a:t>
            </a:r>
          </a:p>
        </p:txBody>
      </p:sp>
      <p:sp>
        <p:nvSpPr>
          <p:cNvPr id="705539" name="Rectangle 3"/>
          <p:cNvSpPr>
            <a:spLocks noGrp="1" noChangeArrowheads="1"/>
          </p:cNvSpPr>
          <p:nvPr>
            <p:ph idx="1"/>
          </p:nvPr>
        </p:nvSpPr>
        <p:spPr>
          <a:xfrm>
            <a:off x="381000" y="1676400"/>
            <a:ext cx="8458200" cy="5029200"/>
          </a:xfrm>
        </p:spPr>
        <p:txBody>
          <a:bodyPr>
            <a:normAutofit fontScale="85000" lnSpcReduction="20000"/>
          </a:bodyPr>
          <a:lstStyle/>
          <a:p>
            <a:pPr marL="0" indent="0" eaLnBrk="1" fontAlgn="auto" hangingPunct="1">
              <a:lnSpc>
                <a:spcPct val="90000"/>
              </a:lnSpc>
              <a:spcAft>
                <a:spcPts val="0"/>
              </a:spcAft>
              <a:buFont typeface="Wingdings" pitchFamily="2" charset="2"/>
              <a:buNone/>
              <a:defRPr/>
            </a:pPr>
            <a:r>
              <a:rPr lang="en-US" sz="3000" b="1" dirty="0">
                <a:latin typeface="Tahoma" charset="0"/>
                <a:ea typeface="Tahoma" charset="0"/>
                <a:cs typeface="Tahoma" charset="0"/>
              </a:rPr>
              <a:t>Small, frequent meals/snacks combining carbs with protein/fat/fiber for stable blood sugars </a:t>
            </a:r>
          </a:p>
          <a:p>
            <a:pPr eaLnBrk="1" fontAlgn="auto" hangingPunct="1">
              <a:lnSpc>
                <a:spcPct val="90000"/>
              </a:lnSpc>
              <a:spcAft>
                <a:spcPts val="0"/>
              </a:spcAft>
              <a:buFont typeface="Arial" panose="020B0604020202020204" pitchFamily="34" charset="0"/>
              <a:buChar char="•"/>
              <a:defRPr/>
            </a:pPr>
            <a:r>
              <a:rPr lang="en-US" sz="3100" dirty="0">
                <a:latin typeface="Tahoma" charset="0"/>
                <a:ea typeface="Tahoma" charset="0"/>
                <a:cs typeface="Tahoma" charset="0"/>
              </a:rPr>
              <a:t>20% of protein converts to carb, avoiding lows</a:t>
            </a:r>
          </a:p>
          <a:p>
            <a:pPr lvl="1" eaLnBrk="1" fontAlgn="auto" hangingPunct="1">
              <a:lnSpc>
                <a:spcPct val="90000"/>
              </a:lnSpc>
              <a:spcAft>
                <a:spcPts val="0"/>
              </a:spcAft>
              <a:buFont typeface="Arial" panose="020B0604020202020204" pitchFamily="34" charset="0"/>
              <a:buChar char="•"/>
              <a:defRPr/>
            </a:pPr>
            <a:r>
              <a:rPr lang="en-US" sz="2800" dirty="0">
                <a:latin typeface="Tahoma" charset="0"/>
                <a:ea typeface="Tahoma" charset="0"/>
                <a:cs typeface="Tahoma" charset="0"/>
              </a:rPr>
              <a:t>Limiting fatigue as well</a:t>
            </a:r>
          </a:p>
          <a:p>
            <a:pPr eaLnBrk="1" fontAlgn="auto" hangingPunct="1">
              <a:lnSpc>
                <a:spcPct val="90000"/>
              </a:lnSpc>
              <a:spcAft>
                <a:spcPts val="0"/>
              </a:spcAft>
              <a:buFont typeface="Arial" panose="020B0604020202020204" pitchFamily="34" charset="0"/>
              <a:buChar char="•"/>
              <a:defRPr/>
            </a:pPr>
            <a:r>
              <a:rPr lang="en-US" sz="3100" dirty="0">
                <a:latin typeface="Tahoma" charset="0"/>
                <a:ea typeface="Tahoma" charset="0"/>
                <a:cs typeface="Tahoma" charset="0"/>
              </a:rPr>
              <a:t>Fat/fiber cause a slower emptying of the stomach</a:t>
            </a:r>
          </a:p>
          <a:p>
            <a:pPr lvl="1" eaLnBrk="1" fontAlgn="auto" hangingPunct="1">
              <a:lnSpc>
                <a:spcPct val="90000"/>
              </a:lnSpc>
              <a:spcAft>
                <a:spcPts val="0"/>
              </a:spcAft>
              <a:buFont typeface="Arial" panose="020B0604020202020204" pitchFamily="34" charset="0"/>
              <a:buChar char="•"/>
              <a:defRPr/>
            </a:pPr>
            <a:r>
              <a:rPr lang="en-US" sz="3100" dirty="0">
                <a:latin typeface="Tahoma" charset="0"/>
                <a:ea typeface="Tahoma" charset="0"/>
                <a:cs typeface="Tahoma" charset="0"/>
              </a:rPr>
              <a:t>Avoids “roller coaster” blood sugars</a:t>
            </a:r>
          </a:p>
          <a:p>
            <a:pPr eaLnBrk="1" fontAlgn="auto" hangingPunct="1">
              <a:lnSpc>
                <a:spcPct val="90000"/>
              </a:lnSpc>
              <a:spcAft>
                <a:spcPts val="0"/>
              </a:spcAft>
              <a:buFont typeface="Arial" panose="020B0604020202020204" pitchFamily="34" charset="0"/>
              <a:buChar char="•"/>
              <a:defRPr/>
            </a:pPr>
            <a:r>
              <a:rPr lang="en-US" sz="3100" dirty="0">
                <a:latin typeface="Tahoma" charset="0"/>
                <a:ea typeface="Tahoma" charset="0"/>
                <a:cs typeface="Tahoma" charset="0"/>
              </a:rPr>
              <a:t>Limits the amount of insulin needed to clear blood sugars </a:t>
            </a:r>
            <a:r>
              <a:rPr lang="en-US" sz="3100" dirty="0">
                <a:latin typeface="Tahoma" charset="0"/>
                <a:ea typeface="Tahoma" charset="0"/>
                <a:cs typeface="Tahoma" charset="0"/>
                <a:sym typeface="Wingdings" pitchFamily="2" charset="2"/>
              </a:rPr>
              <a:t> </a:t>
            </a:r>
            <a:r>
              <a:rPr lang="en-US" sz="3100" b="1" dirty="0">
                <a:latin typeface="Tahoma" charset="0"/>
                <a:ea typeface="Tahoma" charset="0"/>
                <a:cs typeface="Tahoma" charset="0"/>
                <a:sym typeface="Wingdings" pitchFamily="2" charset="2"/>
              </a:rPr>
              <a:t>less messages telling cells that calories are abundant and could/should be stored away and/or used for growth </a:t>
            </a:r>
            <a:endParaRPr lang="en-US" sz="3100" b="1" dirty="0">
              <a:latin typeface="Tahoma" charset="0"/>
              <a:ea typeface="Tahoma" charset="0"/>
              <a:cs typeface="Tahoma" charset="0"/>
            </a:endParaRPr>
          </a:p>
          <a:p>
            <a:pPr marL="235458" lvl="1" indent="0" eaLnBrk="1" fontAlgn="auto" hangingPunct="1">
              <a:lnSpc>
                <a:spcPct val="90000"/>
              </a:lnSpc>
              <a:spcAft>
                <a:spcPts val="0"/>
              </a:spcAft>
              <a:buClr>
                <a:schemeClr val="accent4"/>
              </a:buClr>
              <a:buFontTx/>
              <a:buNone/>
              <a:defRPr/>
            </a:pPr>
            <a:endParaRPr lang="en-US" sz="800" dirty="0">
              <a:latin typeface="Tahoma" charset="0"/>
              <a:ea typeface="Tahoma" charset="0"/>
              <a:cs typeface="Tahoma" charset="0"/>
            </a:endParaRPr>
          </a:p>
          <a:p>
            <a:pPr marL="274320" indent="-274320" eaLnBrk="1" fontAlgn="auto" hangingPunct="1">
              <a:lnSpc>
                <a:spcPct val="90000"/>
              </a:lnSpc>
              <a:spcAft>
                <a:spcPts val="0"/>
              </a:spcAft>
              <a:buFont typeface="Wingdings" pitchFamily="2" charset="2"/>
              <a:buNone/>
              <a:defRPr/>
            </a:pPr>
            <a:r>
              <a:rPr lang="en-US" sz="3100" b="1" dirty="0">
                <a:solidFill>
                  <a:schemeClr val="accent2">
                    <a:lumMod val="50000"/>
                  </a:schemeClr>
                </a:solidFill>
                <a:latin typeface="Tahoma" charset="0"/>
                <a:ea typeface="Tahoma" charset="0"/>
                <a:cs typeface="Tahoma" charset="0"/>
              </a:rPr>
              <a:t>Quality sleep </a:t>
            </a:r>
            <a:r>
              <a:rPr lang="en-US" sz="2800" b="1" dirty="0">
                <a:solidFill>
                  <a:schemeClr val="accent2">
                    <a:lumMod val="50000"/>
                  </a:schemeClr>
                </a:solidFill>
                <a:latin typeface="Tahoma" charset="0"/>
                <a:ea typeface="Tahoma" charset="0"/>
                <a:cs typeface="Tahoma" charset="0"/>
              </a:rPr>
              <a:t>helps maintain normal insulin levels</a:t>
            </a:r>
          </a:p>
          <a:p>
            <a:pPr marL="274320" indent="-274320" eaLnBrk="1" fontAlgn="auto" hangingPunct="1">
              <a:lnSpc>
                <a:spcPct val="90000"/>
              </a:lnSpc>
              <a:spcAft>
                <a:spcPts val="0"/>
              </a:spcAft>
              <a:buFont typeface="Wingdings" pitchFamily="2" charset="2"/>
              <a:buNone/>
              <a:defRPr/>
            </a:pPr>
            <a:endParaRPr lang="en-US" sz="800" b="1" dirty="0">
              <a:solidFill>
                <a:schemeClr val="accent2">
                  <a:lumMod val="50000"/>
                </a:schemeClr>
              </a:solidFill>
              <a:latin typeface="Tahoma" charset="0"/>
              <a:ea typeface="Tahoma" charset="0"/>
              <a:cs typeface="Tahoma" charset="0"/>
            </a:endParaRPr>
          </a:p>
          <a:p>
            <a:pPr marL="274320" indent="-274320" eaLnBrk="1" fontAlgn="auto" hangingPunct="1">
              <a:lnSpc>
                <a:spcPct val="90000"/>
              </a:lnSpc>
              <a:spcAft>
                <a:spcPts val="0"/>
              </a:spcAft>
              <a:buFont typeface="Wingdings" pitchFamily="2" charset="2"/>
              <a:buNone/>
              <a:defRPr/>
            </a:pPr>
            <a:r>
              <a:rPr lang="en-US" sz="3100" b="1" dirty="0">
                <a:solidFill>
                  <a:schemeClr val="accent2">
                    <a:lumMod val="50000"/>
                  </a:schemeClr>
                </a:solidFill>
                <a:latin typeface="Tahoma" charset="0"/>
                <a:ea typeface="Tahoma" charset="0"/>
                <a:cs typeface="Tahoma" charset="0"/>
              </a:rPr>
              <a:t>Exercise: </a:t>
            </a:r>
            <a:r>
              <a:rPr lang="en-US" sz="2800" b="1" dirty="0">
                <a:solidFill>
                  <a:schemeClr val="accent2">
                    <a:lumMod val="50000"/>
                  </a:schemeClr>
                </a:solidFill>
                <a:latin typeface="Tahoma" charset="0"/>
                <a:ea typeface="Tahoma" charset="0"/>
                <a:cs typeface="Tahoma" charset="0"/>
              </a:rPr>
              <a:t>for blood sugar, fatigue and mood</a:t>
            </a:r>
          </a:p>
          <a:p>
            <a:pPr marL="274320" indent="-274320" eaLnBrk="1" fontAlgn="auto" hangingPunct="1">
              <a:lnSpc>
                <a:spcPct val="90000"/>
              </a:lnSpc>
              <a:spcAft>
                <a:spcPts val="0"/>
              </a:spcAft>
              <a:buNone/>
              <a:defRPr/>
            </a:pPr>
            <a:r>
              <a:rPr lang="en-US" sz="2600" b="1" i="1" dirty="0" err="1">
                <a:latin typeface="Tahoma" panose="020B0604030504040204" pitchFamily="34" charset="0"/>
                <a:ea typeface="Tahoma" panose="020B0604030504040204" pitchFamily="34" charset="0"/>
                <a:cs typeface="Tahoma" panose="020B0604030504040204" pitchFamily="34" charset="0"/>
              </a:rPr>
              <a:t>www.oncologynutrition.org</a:t>
            </a:r>
            <a:r>
              <a:rPr lang="en-US" sz="2600" b="1" i="1" dirty="0">
                <a:latin typeface="Tahoma" panose="020B0604030504040204" pitchFamily="34" charset="0"/>
                <a:ea typeface="Tahoma" panose="020B0604030504040204" pitchFamily="34" charset="0"/>
                <a:cs typeface="Tahoma" panose="020B0604030504040204" pitchFamily="34" charset="0"/>
              </a:rPr>
              <a:t>/</a:t>
            </a:r>
            <a:r>
              <a:rPr lang="en-US" sz="2600" b="1" i="1" dirty="0" err="1">
                <a:latin typeface="Tahoma" panose="020B0604030504040204" pitchFamily="34" charset="0"/>
                <a:ea typeface="Tahoma" panose="020B0604030504040204" pitchFamily="34" charset="0"/>
                <a:cs typeface="Tahoma" panose="020B0604030504040204" pitchFamily="34" charset="0"/>
              </a:rPr>
              <a:t>erfc</a:t>
            </a:r>
            <a:r>
              <a:rPr lang="en-US" sz="2600" b="1" i="1" dirty="0">
                <a:latin typeface="Tahoma" panose="020B0604030504040204" pitchFamily="34" charset="0"/>
                <a:ea typeface="Tahoma" panose="020B0604030504040204" pitchFamily="34" charset="0"/>
                <a:cs typeface="Tahoma" panose="020B0604030504040204" pitchFamily="34" charset="0"/>
              </a:rPr>
              <a:t>/healthy-nutrition-now/sugar-and-cancer/</a:t>
            </a:r>
          </a:p>
          <a:p>
            <a:pPr marL="274320" indent="-274320" eaLnBrk="1" fontAlgn="auto" hangingPunct="1">
              <a:lnSpc>
                <a:spcPct val="90000"/>
              </a:lnSpc>
              <a:spcAft>
                <a:spcPts val="0"/>
              </a:spcAft>
              <a:buFont typeface="Wingdings" pitchFamily="2" charset="2"/>
              <a:buNone/>
              <a:defRPr/>
            </a:pPr>
            <a:endParaRPr lang="en-US" sz="2800" b="1" dirty="0">
              <a:solidFill>
                <a:schemeClr val="accent2">
                  <a:lumMod val="50000"/>
                </a:schemeClr>
              </a:solidFill>
              <a:latin typeface="Tahoma" charset="0"/>
              <a:ea typeface="Tahoma" charset="0"/>
              <a:cs typeface="Tahoma" charset="0"/>
            </a:endParaRPr>
          </a:p>
        </p:txBody>
      </p:sp>
      <p:pic>
        <p:nvPicPr>
          <p:cNvPr id="58372" name="Picture 3" descr="American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60337"/>
            <a:ext cx="129540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04800"/>
            <a:ext cx="7848600" cy="1143000"/>
          </a:xfrm>
        </p:spPr>
        <p:txBody>
          <a:bodyPr>
            <a:noAutofit/>
          </a:bodyPr>
          <a:lstStyle/>
          <a:p>
            <a:r>
              <a:rPr lang="en-US" altLang="en-US" sz="3600" b="1" dirty="0">
                <a:solidFill>
                  <a:schemeClr val="accent3">
                    <a:lumMod val="75000"/>
                  </a:schemeClr>
                </a:solidFill>
                <a:latin typeface="Tahoma" charset="0"/>
                <a:ea typeface="Tahoma" charset="0"/>
                <a:cs typeface="Tahoma" charset="0"/>
              </a:rPr>
              <a:t>Hot Flashes Predict Bone Loss </a:t>
            </a:r>
            <a:r>
              <a:rPr lang="en-US" altLang="en-US" sz="3600" b="1" dirty="0">
                <a:solidFill>
                  <a:schemeClr val="accent2">
                    <a:lumMod val="50000"/>
                  </a:schemeClr>
                </a:solidFill>
                <a:latin typeface="Tahoma" charset="0"/>
                <a:ea typeface="Tahoma" charset="0"/>
                <a:cs typeface="Tahoma" charset="0"/>
              </a:rPr>
              <a:t>Osteoporosis Basics</a:t>
            </a:r>
          </a:p>
        </p:txBody>
      </p:sp>
      <p:sp>
        <p:nvSpPr>
          <p:cNvPr id="16387" name="Content Placeholder 2"/>
          <p:cNvSpPr>
            <a:spLocks noGrp="1"/>
          </p:cNvSpPr>
          <p:nvPr>
            <p:ph idx="1"/>
          </p:nvPr>
        </p:nvSpPr>
        <p:spPr>
          <a:xfrm>
            <a:off x="533400" y="1600200"/>
            <a:ext cx="8153400" cy="4632104"/>
          </a:xfrm>
        </p:spPr>
        <p:txBody>
          <a:bodyPr/>
          <a:lstStyle/>
          <a:p>
            <a:pPr marL="0" indent="0">
              <a:buNone/>
            </a:pPr>
            <a:r>
              <a:rPr lang="en-US" altLang="en-US" sz="2800" b="1" dirty="0">
                <a:solidFill>
                  <a:schemeClr val="accent2">
                    <a:lumMod val="50000"/>
                  </a:schemeClr>
                </a:solidFill>
                <a:latin typeface="Tahoma" charset="0"/>
                <a:ea typeface="Tahoma" charset="0"/>
                <a:cs typeface="Tahoma" charset="0"/>
              </a:rPr>
              <a:t>Osteoclasts</a:t>
            </a:r>
            <a:r>
              <a:rPr lang="en-US" altLang="en-US" dirty="0">
                <a:solidFill>
                  <a:schemeClr val="accent2">
                    <a:lumMod val="50000"/>
                  </a:schemeClr>
                </a:solidFill>
                <a:latin typeface="Tahoma" charset="0"/>
                <a:ea typeface="Tahoma" charset="0"/>
                <a:cs typeface="Tahoma" charset="0"/>
              </a:rPr>
              <a:t> </a:t>
            </a:r>
            <a:r>
              <a:rPr lang="en-US" altLang="en-US" dirty="0">
                <a:latin typeface="Tahoma" charset="0"/>
                <a:ea typeface="Tahoma" charset="0"/>
                <a:cs typeface="Tahoma" charset="0"/>
              </a:rPr>
              <a:t>(AKA “diggers”) </a:t>
            </a:r>
          </a:p>
          <a:p>
            <a:pPr>
              <a:buFont typeface="Arial" panose="020B0604020202020204" pitchFamily="34" charset="0"/>
              <a:buChar char="•"/>
            </a:pPr>
            <a:r>
              <a:rPr lang="en-US" altLang="en-US" sz="2200" dirty="0">
                <a:latin typeface="Tahoma" charset="0"/>
                <a:ea typeface="Tahoma" charset="0"/>
                <a:cs typeface="Tahoma" charset="0"/>
              </a:rPr>
              <a:t>Triggers break down of bone, </a:t>
            </a:r>
            <a:br>
              <a:rPr lang="en-US" altLang="en-US" sz="2200" dirty="0">
                <a:latin typeface="Tahoma" charset="0"/>
                <a:ea typeface="Tahoma" charset="0"/>
                <a:cs typeface="Tahoma" charset="0"/>
              </a:rPr>
            </a:br>
            <a:r>
              <a:rPr lang="en-US" altLang="en-US" sz="2200" dirty="0">
                <a:latin typeface="Tahoma" charset="0"/>
                <a:ea typeface="Tahoma" charset="0"/>
                <a:cs typeface="Tahoma" charset="0"/>
              </a:rPr>
              <a:t>making way for new bone</a:t>
            </a:r>
          </a:p>
          <a:p>
            <a:pPr marL="0" indent="0">
              <a:buNone/>
            </a:pPr>
            <a:r>
              <a:rPr lang="en-US" altLang="en-US" sz="2800" b="1" dirty="0">
                <a:solidFill>
                  <a:schemeClr val="accent3">
                    <a:lumMod val="75000"/>
                  </a:schemeClr>
                </a:solidFill>
                <a:latin typeface="Tahoma" charset="0"/>
                <a:ea typeface="Tahoma" charset="0"/>
                <a:cs typeface="Tahoma" charset="0"/>
              </a:rPr>
              <a:t>Osteoblasts</a:t>
            </a:r>
            <a:r>
              <a:rPr lang="en-US" altLang="en-US" dirty="0">
                <a:latin typeface="Tahoma" charset="0"/>
                <a:ea typeface="Tahoma" charset="0"/>
                <a:cs typeface="Tahoma" charset="0"/>
              </a:rPr>
              <a:t> (AKA “fillers”) </a:t>
            </a:r>
          </a:p>
          <a:p>
            <a:pPr>
              <a:buFont typeface="Arial" panose="020B0604020202020204" pitchFamily="34" charset="0"/>
              <a:buChar char="•"/>
            </a:pPr>
            <a:r>
              <a:rPr lang="en-US" altLang="en-US" sz="2200" dirty="0">
                <a:latin typeface="Tahoma" charset="0"/>
                <a:ea typeface="Tahoma" charset="0"/>
                <a:cs typeface="Tahoma" charset="0"/>
              </a:rPr>
              <a:t>Triggers building of new bone, hardened by calcium </a:t>
            </a:r>
          </a:p>
          <a:p>
            <a:pPr marL="0" indent="0">
              <a:buNone/>
            </a:pPr>
            <a:r>
              <a:rPr lang="en-US" altLang="en-US" b="1" dirty="0">
                <a:latin typeface="Tahoma" charset="0"/>
                <a:ea typeface="Tahoma" charset="0"/>
                <a:cs typeface="Tahoma" charset="0"/>
              </a:rPr>
              <a:t>Peak bone mass (~age 30) sets the stage</a:t>
            </a:r>
          </a:p>
          <a:p>
            <a:pPr lvl="1">
              <a:buFont typeface="Arial" panose="020B0604020202020204" pitchFamily="34" charset="0"/>
              <a:buChar char="•"/>
              <a:defRPr/>
            </a:pPr>
            <a:r>
              <a:rPr lang="en-US" altLang="en-US" sz="2200" dirty="0">
                <a:latin typeface="Tahoma" charset="0"/>
                <a:ea typeface="Tahoma" charset="0"/>
                <a:cs typeface="Tahoma" charset="0"/>
              </a:rPr>
              <a:t>May be lower peak with less dairy/more soda in youth</a:t>
            </a:r>
          </a:p>
          <a:p>
            <a:pPr lvl="1">
              <a:buFont typeface="Arial" panose="020B0604020202020204" pitchFamily="34" charset="0"/>
              <a:buChar char="•"/>
              <a:defRPr/>
            </a:pPr>
            <a:r>
              <a:rPr lang="en-US" altLang="en-US" sz="2200" dirty="0">
                <a:latin typeface="Tahoma" charset="0"/>
                <a:ea typeface="Tahoma" charset="0"/>
                <a:cs typeface="Tahoma" charset="0"/>
              </a:rPr>
              <a:t>Early menopause means a </a:t>
            </a:r>
            <a:r>
              <a:rPr lang="en-US" altLang="en-US" sz="2200" u="sng" dirty="0">
                <a:latin typeface="Tahoma" charset="0"/>
                <a:ea typeface="Tahoma" charset="0"/>
                <a:cs typeface="Tahoma" charset="0"/>
              </a:rPr>
              <a:t>longer timespan for bone loss</a:t>
            </a:r>
            <a:endParaRPr lang="en-US" altLang="en-US" sz="2200" dirty="0">
              <a:latin typeface="Tahoma" charset="0"/>
              <a:ea typeface="Tahoma" charset="0"/>
              <a:cs typeface="Tahoma" charset="0"/>
            </a:endParaRPr>
          </a:p>
          <a:p>
            <a:pPr>
              <a:defRPr/>
            </a:pPr>
            <a:r>
              <a:rPr lang="en-US" altLang="en-US" b="1" dirty="0">
                <a:latin typeface="Tahoma" charset="0"/>
                <a:ea typeface="Tahoma" charset="0"/>
                <a:cs typeface="Tahoma" charset="0"/>
              </a:rPr>
              <a:t>80% is due to genetics </a:t>
            </a:r>
          </a:p>
          <a:p>
            <a:pPr lvl="1">
              <a:buFont typeface="Arial" panose="020B0604020202020204" pitchFamily="34" charset="0"/>
              <a:buChar char="•"/>
              <a:defRPr/>
            </a:pPr>
            <a:r>
              <a:rPr lang="en-US" altLang="en-US" sz="2200" dirty="0">
                <a:latin typeface="Tahoma" charset="0"/>
                <a:ea typeface="Tahoma" charset="0"/>
                <a:cs typeface="Tahoma" charset="0"/>
              </a:rPr>
              <a:t>Bone size: small frame/low weight, sex, race</a:t>
            </a:r>
          </a:p>
          <a:p>
            <a:pPr lvl="1">
              <a:buFont typeface="Arial" panose="020B0604020202020204" pitchFamily="34" charset="0"/>
              <a:buChar char="•"/>
              <a:defRPr/>
            </a:pPr>
            <a:r>
              <a:rPr lang="en-US" altLang="en-US" sz="2200" dirty="0">
                <a:latin typeface="Tahoma" charset="0"/>
                <a:ea typeface="Tahoma" charset="0"/>
                <a:cs typeface="Tahoma" charset="0"/>
              </a:rPr>
              <a:t>Thyroid deficiencies, celiac disease; </a:t>
            </a:r>
            <a:r>
              <a:rPr lang="en-US" altLang="en-US" sz="2200" dirty="0" err="1">
                <a:latin typeface="Tahoma" charset="0"/>
                <a:ea typeface="Tahoma" charset="0"/>
                <a:cs typeface="Tahoma" charset="0"/>
              </a:rPr>
              <a:t>hyperparathyroid</a:t>
            </a:r>
            <a:endParaRPr lang="en-US" altLang="en-US" sz="2200" dirty="0">
              <a:latin typeface="Tahoma" charset="0"/>
              <a:ea typeface="Tahoma" charset="0"/>
              <a:cs typeface="Tahoma" charset="0"/>
            </a:endParaRPr>
          </a:p>
          <a:p>
            <a:pPr marL="366713" lvl="1" indent="0" algn="ctr">
              <a:buNone/>
              <a:defRPr/>
            </a:pPr>
            <a:r>
              <a:rPr lang="en-US" altLang="en-US" sz="2600" b="1" dirty="0">
                <a:latin typeface="Tahoma" charset="0"/>
                <a:ea typeface="Tahoma" charset="0"/>
                <a:cs typeface="Tahoma" charset="0"/>
              </a:rPr>
              <a:t>Lifestyle drives losses after 65</a:t>
            </a:r>
          </a:p>
          <a:p>
            <a:pPr lvl="1">
              <a:defRPr/>
            </a:pPr>
            <a:endParaRPr lang="en-US" altLang="en-US" sz="2400" dirty="0">
              <a:latin typeface="+mj-lt"/>
            </a:endParaRPr>
          </a:p>
        </p:txBody>
      </p:sp>
      <p:pic>
        <p:nvPicPr>
          <p:cNvPr id="32772" name="Picture 2" descr="nfig001mb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143000"/>
            <a:ext cx="2819400" cy="208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80999" y="76200"/>
            <a:ext cx="5266765" cy="1676400"/>
          </a:xfrm>
        </p:spPr>
        <p:txBody>
          <a:bodyPr>
            <a:normAutofit/>
          </a:bodyPr>
          <a:lstStyle/>
          <a:p>
            <a:pPr eaLnBrk="1" hangingPunct="1"/>
            <a:r>
              <a:rPr lang="en-US" altLang="en-US" sz="3600" b="1" dirty="0">
                <a:solidFill>
                  <a:schemeClr val="accent3">
                    <a:lumMod val="75000"/>
                  </a:schemeClr>
                </a:solidFill>
                <a:latin typeface="Tahoma" charset="0"/>
                <a:ea typeface="Tahoma" charset="0"/>
                <a:cs typeface="Tahoma" charset="0"/>
              </a:rPr>
              <a:t>Osteoporosis</a:t>
            </a:r>
            <a:br>
              <a:rPr lang="en-US" altLang="en-US" sz="3200" dirty="0">
                <a:solidFill>
                  <a:schemeClr val="accent3">
                    <a:lumMod val="75000"/>
                  </a:schemeClr>
                </a:solidFill>
                <a:latin typeface="Tahoma" charset="0"/>
                <a:ea typeface="Tahoma" charset="0"/>
                <a:cs typeface="Tahoma" charset="0"/>
              </a:rPr>
            </a:br>
            <a:r>
              <a:rPr lang="en-US" altLang="en-US" sz="2800" b="1" dirty="0">
                <a:solidFill>
                  <a:schemeClr val="tx1"/>
                </a:solidFill>
                <a:latin typeface="Tahoma" charset="0"/>
                <a:ea typeface="Tahoma" charset="0"/>
                <a:cs typeface="Tahoma" charset="0"/>
              </a:rPr>
              <a:t>Significant risk: AI, ADT</a:t>
            </a:r>
            <a:br>
              <a:rPr lang="en-US" altLang="en-US" sz="2800" dirty="0">
                <a:solidFill>
                  <a:schemeClr val="tx1"/>
                </a:solidFill>
                <a:latin typeface="Tahoma" charset="0"/>
                <a:ea typeface="Tahoma" charset="0"/>
                <a:cs typeface="Tahoma" charset="0"/>
              </a:rPr>
            </a:br>
            <a:r>
              <a:rPr lang="en-US" altLang="en-US" sz="2800" b="1" dirty="0">
                <a:solidFill>
                  <a:schemeClr val="tx1"/>
                </a:solidFill>
                <a:latin typeface="Tahoma" charset="0"/>
                <a:ea typeface="Tahoma" charset="0"/>
                <a:cs typeface="Tahoma" charset="0"/>
              </a:rPr>
              <a:t>Check DEXA every 2 years</a:t>
            </a:r>
            <a:endParaRPr lang="en-US" altLang="en-US" sz="2400" b="1" dirty="0">
              <a:solidFill>
                <a:schemeClr val="tx1"/>
              </a:solidFill>
              <a:latin typeface="Tahoma" charset="0"/>
              <a:ea typeface="Tahoma" charset="0"/>
              <a:cs typeface="Tahoma" charset="0"/>
            </a:endParaRPr>
          </a:p>
        </p:txBody>
      </p:sp>
      <p:sp>
        <p:nvSpPr>
          <p:cNvPr id="34819" name="Rectangle 3"/>
          <p:cNvSpPr>
            <a:spLocks noGrp="1" noChangeArrowheads="1"/>
          </p:cNvSpPr>
          <p:nvPr>
            <p:ph type="body" idx="4294967295"/>
          </p:nvPr>
        </p:nvSpPr>
        <p:spPr>
          <a:xfrm>
            <a:off x="381000" y="1828800"/>
            <a:ext cx="8153400" cy="3657600"/>
          </a:xfrm>
        </p:spPr>
        <p:txBody>
          <a:bodyPr/>
          <a:lstStyle/>
          <a:p>
            <a:pPr eaLnBrk="1" hangingPunct="1">
              <a:buFont typeface="Wingdings" panose="05000000000000000000" pitchFamily="2" charset="2"/>
              <a:buNone/>
            </a:pPr>
            <a:r>
              <a:rPr lang="en-US" altLang="en-US" sz="3600" b="1" dirty="0">
                <a:latin typeface="Tahoma" charset="0"/>
                <a:ea typeface="Tahoma" charset="0"/>
                <a:cs typeface="Tahoma" charset="0"/>
              </a:rPr>
              <a:t>Diggers &gt; Fillers</a:t>
            </a:r>
          </a:p>
          <a:p>
            <a:pPr algn="ctr" eaLnBrk="1" hangingPunct="1">
              <a:buFont typeface="Wingdings" panose="05000000000000000000" pitchFamily="2" charset="2"/>
              <a:buNone/>
            </a:pPr>
            <a:endParaRPr lang="en-US" altLang="en-US" sz="3000" b="1" i="1" dirty="0">
              <a:solidFill>
                <a:srgbClr val="FFFF66"/>
              </a:solidFill>
            </a:endParaRPr>
          </a:p>
          <a:p>
            <a:pPr eaLnBrk="1" hangingPunct="1">
              <a:buFont typeface="Wingdings" panose="05000000000000000000" pitchFamily="2" charset="2"/>
              <a:buNone/>
            </a:pPr>
            <a:endParaRPr lang="en-US" altLang="en-US" dirty="0"/>
          </a:p>
        </p:txBody>
      </p:sp>
      <p:graphicFrame>
        <p:nvGraphicFramePr>
          <p:cNvPr id="684036" name="Group 4"/>
          <p:cNvGraphicFramePr>
            <a:graphicFrameLocks noGrp="1"/>
          </p:cNvGraphicFramePr>
          <p:nvPr>
            <p:extLst>
              <p:ext uri="{D42A27DB-BD31-4B8C-83A1-F6EECF244321}">
                <p14:modId xmlns:p14="http://schemas.microsoft.com/office/powerpoint/2010/main" val="176867458"/>
              </p:ext>
            </p:extLst>
          </p:nvPr>
        </p:nvGraphicFramePr>
        <p:xfrm>
          <a:off x="381000" y="2650759"/>
          <a:ext cx="8305800" cy="4276276"/>
        </p:xfrm>
        <a:graphic>
          <a:graphicData uri="http://schemas.openxmlformats.org/drawingml/2006/table">
            <a:tbl>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52369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50000"/>
                            </a:schemeClr>
                          </a:solidFill>
                          <a:effectLst/>
                          <a:latin typeface="Tahoma" pitchFamily="34" charset="0"/>
                        </a:rPr>
                        <a:t>Limits Bone Density</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3">
                              <a:lumMod val="75000"/>
                            </a:schemeClr>
                          </a:solidFill>
                          <a:effectLst/>
                          <a:latin typeface="Tahoma" pitchFamily="34" charset="0"/>
                        </a:rPr>
                        <a:t>Supports Density</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0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rPr>
                        <a:t>Alcohol</a:t>
                      </a:r>
                      <a:r>
                        <a:rPr kumimoji="0" lang="en-US" sz="2800" b="0" i="0" u="none" strike="noStrike" cap="none" normalizeH="0" baseline="0" dirty="0">
                          <a:ln>
                            <a:noFill/>
                          </a:ln>
                          <a:solidFill>
                            <a:schemeClr val="tx1"/>
                          </a:solidFill>
                          <a:effectLst/>
                          <a:latin typeface="Tahoma" pitchFamily="34" charset="0"/>
                        </a:rPr>
                        <a:t>: limit to 1/day</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Calcium, 1,500 mg/</a:t>
                      </a:r>
                      <a:r>
                        <a:rPr kumimoji="0" lang="en-US" sz="2800" b="0" i="0" u="sng" strike="noStrike" cap="none" normalizeH="0" baseline="0" dirty="0">
                          <a:ln>
                            <a:noFill/>
                          </a:ln>
                          <a:solidFill>
                            <a:schemeClr val="tx1"/>
                          </a:solidFill>
                          <a:effectLst/>
                          <a:latin typeface="Tahoma" pitchFamily="34" charset="0"/>
                        </a:rPr>
                        <a:t>total</a:t>
                      </a:r>
                      <a:r>
                        <a:rPr kumimoji="0" lang="en-US" sz="2800" b="0" i="0" u="none" strike="noStrike" cap="none" normalizeH="0" baseline="0" dirty="0">
                          <a:ln>
                            <a:noFill/>
                          </a:ln>
                          <a:solidFill>
                            <a:schemeClr val="tx1"/>
                          </a:solidFill>
                          <a:effectLst/>
                          <a:latin typeface="Tahoma" pitchFamily="34" charset="0"/>
                        </a:rPr>
                        <a: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0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Caffeine: limit to 2 c/day</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Vitamin D, 800+ IU*</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369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latin typeface="Tahoma" pitchFamily="34" charset="0"/>
                        </a:rPr>
                        <a:t>Smoking: Quit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Protein, Vitamins C, K</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0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Sodium, processed foods</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Potassium, Magnesium</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0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Excess Vitamin A</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Plate model diet, f/veg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101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accent2">
                              <a:lumMod val="50000"/>
                            </a:schemeClr>
                          </a:solidFill>
                          <a:effectLst/>
                          <a:latin typeface="Tahoma" pitchFamily="34" charset="0"/>
                        </a:rPr>
                        <a:t>Lower hormone levels</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Tahoma" pitchFamily="34" charset="0"/>
                        </a:rPr>
                        <a:t>Walking*, resistance exercises, sunlight</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6" name="Picture 3" descr="boneDens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647765" y="236820"/>
            <a:ext cx="2962835" cy="1946607"/>
          </a:xfrm>
          <a:prstGeom prst="rect">
            <a:avLst/>
          </a:prstGeom>
          <a:ln w="28575">
            <a:solidFill>
              <a:schemeClr val="tx1"/>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924800" cy="1143000"/>
          </a:xfrm>
        </p:spPr>
        <p:txBody>
          <a:bodyPr>
            <a:noAutofit/>
          </a:bodyPr>
          <a:lstStyle/>
          <a:p>
            <a:pPr>
              <a:defRPr/>
            </a:pPr>
            <a:r>
              <a:rPr lang="en-US" sz="3600" b="1" dirty="0">
                <a:solidFill>
                  <a:schemeClr val="accent3">
                    <a:lumMod val="75000"/>
                  </a:schemeClr>
                </a:solidFill>
                <a:latin typeface="Tahoma" charset="0"/>
                <a:ea typeface="Tahoma" charset="0"/>
                <a:cs typeface="Tahoma" charset="0"/>
              </a:rPr>
              <a:t>Diagnosing Bone Loss</a:t>
            </a:r>
          </a:p>
        </p:txBody>
      </p:sp>
      <p:sp>
        <p:nvSpPr>
          <p:cNvPr id="33795" name="Content Placeholder 2"/>
          <p:cNvSpPr>
            <a:spLocks noGrp="1"/>
          </p:cNvSpPr>
          <p:nvPr>
            <p:ph idx="1"/>
          </p:nvPr>
        </p:nvSpPr>
        <p:spPr>
          <a:xfrm>
            <a:off x="381000" y="1447800"/>
            <a:ext cx="8382000" cy="4846638"/>
          </a:xfrm>
        </p:spPr>
        <p:txBody>
          <a:bodyPr/>
          <a:lstStyle/>
          <a:p>
            <a:pPr marL="0" indent="0">
              <a:buNone/>
            </a:pPr>
            <a:r>
              <a:rPr lang="en-US" altLang="en-US" sz="2800" b="1" dirty="0">
                <a:latin typeface="Tahoma" charset="0"/>
                <a:ea typeface="Tahoma" charset="0"/>
                <a:cs typeface="Tahoma" charset="0"/>
              </a:rPr>
              <a:t>Screen with DEXA every 2 </a:t>
            </a:r>
            <a:r>
              <a:rPr lang="en-US" altLang="en-US" sz="2800" b="1" dirty="0" err="1">
                <a:latin typeface="Tahoma" charset="0"/>
                <a:ea typeface="Tahoma" charset="0"/>
                <a:cs typeface="Tahoma" charset="0"/>
              </a:rPr>
              <a:t>yr</a:t>
            </a:r>
            <a:endParaRPr lang="en-US" altLang="en-US" sz="2800" b="1" dirty="0">
              <a:latin typeface="Tahoma" charset="0"/>
              <a:ea typeface="Tahoma" charset="0"/>
              <a:cs typeface="Tahoma" charset="0"/>
            </a:endParaRPr>
          </a:p>
          <a:p>
            <a:pPr lvl="1">
              <a:buFont typeface="Arial" panose="020B0604020202020204" pitchFamily="34" charset="0"/>
              <a:buChar char="•"/>
            </a:pPr>
            <a:r>
              <a:rPr lang="en-US" altLang="en-US" sz="2600" dirty="0">
                <a:latin typeface="Tahoma" charset="0"/>
                <a:ea typeface="Tahoma" charset="0"/>
                <a:cs typeface="Tahoma" charset="0"/>
              </a:rPr>
              <a:t>&gt; 65 (F), 70 (M); or at 50 with any adult fracture</a:t>
            </a:r>
          </a:p>
          <a:p>
            <a:pPr lvl="1">
              <a:buFont typeface="Arial" panose="020B0604020202020204" pitchFamily="34" charset="0"/>
              <a:buChar char="•"/>
            </a:pPr>
            <a:r>
              <a:rPr lang="en-US" altLang="en-US" sz="2600" dirty="0">
                <a:latin typeface="Tahoma" charset="0"/>
                <a:ea typeface="Tahoma" charset="0"/>
                <a:cs typeface="Tahoma" charset="0"/>
              </a:rPr>
              <a:t>Prednisone therapy of &gt; 5 mg for &gt; 3 months</a:t>
            </a:r>
          </a:p>
          <a:p>
            <a:pPr lvl="1">
              <a:buFont typeface="Arial" panose="020B0604020202020204" pitchFamily="34" charset="0"/>
              <a:buChar char="•"/>
            </a:pPr>
            <a:r>
              <a:rPr lang="en-US" altLang="en-US" sz="2600" dirty="0">
                <a:latin typeface="Tahoma" charset="0"/>
                <a:ea typeface="Tahoma" charset="0"/>
                <a:cs typeface="Tahoma" charset="0"/>
              </a:rPr>
              <a:t>Hormone therapy</a:t>
            </a:r>
          </a:p>
          <a:p>
            <a:pPr>
              <a:buFont typeface="Arial" panose="020B0604020202020204" pitchFamily="34" charset="0"/>
              <a:buChar char="•"/>
            </a:pPr>
            <a:r>
              <a:rPr lang="en-US" altLang="en-US" sz="2800" b="1" dirty="0">
                <a:latin typeface="Tahoma" charset="0"/>
                <a:ea typeface="Tahoma" charset="0"/>
                <a:cs typeface="Tahoma" charset="0"/>
              </a:rPr>
              <a:t>T score</a:t>
            </a:r>
            <a:r>
              <a:rPr lang="en-US" altLang="en-US" sz="2800" dirty="0">
                <a:latin typeface="Tahoma" charset="0"/>
                <a:ea typeface="Tahoma" charset="0"/>
                <a:cs typeface="Tahoma" charset="0"/>
              </a:rPr>
              <a:t>: </a:t>
            </a:r>
            <a:r>
              <a:rPr lang="en-US" altLang="en-US" dirty="0">
                <a:latin typeface="Tahoma" charset="0"/>
                <a:ea typeface="Tahoma" charset="0"/>
                <a:cs typeface="Tahoma" charset="0"/>
              </a:rPr>
              <a:t>Standard deviations in bone density </a:t>
            </a:r>
            <a:r>
              <a:rPr lang="en-US" altLang="en-US" b="1" dirty="0">
                <a:latin typeface="Tahoma" charset="0"/>
                <a:ea typeface="Tahoma" charset="0"/>
                <a:cs typeface="Tahoma" charset="0"/>
              </a:rPr>
              <a:t>compared to normal, </a:t>
            </a:r>
            <a:r>
              <a:rPr lang="en-US" altLang="en-US" b="1" u="sng" dirty="0">
                <a:latin typeface="Tahoma" charset="0"/>
                <a:ea typeface="Tahoma" charset="0"/>
                <a:cs typeface="Tahoma" charset="0"/>
              </a:rPr>
              <a:t>young</a:t>
            </a:r>
            <a:r>
              <a:rPr lang="en-US" altLang="en-US" b="1" dirty="0">
                <a:latin typeface="Tahoma" charset="0"/>
                <a:ea typeface="Tahoma" charset="0"/>
                <a:cs typeface="Tahoma" charset="0"/>
              </a:rPr>
              <a:t> controls</a:t>
            </a:r>
          </a:p>
          <a:p>
            <a:pPr lvl="1">
              <a:buFont typeface="Arial" panose="020B0604020202020204" pitchFamily="34" charset="0"/>
              <a:buChar char="•"/>
            </a:pPr>
            <a:r>
              <a:rPr lang="en-US" altLang="en-US" sz="2200" dirty="0">
                <a:solidFill>
                  <a:schemeClr val="tx1"/>
                </a:solidFill>
                <a:latin typeface="Tahoma" charset="0"/>
                <a:ea typeface="Tahoma" charset="0"/>
                <a:cs typeface="Tahoma" charset="0"/>
              </a:rPr>
              <a:t>-1 to - 2.5 = osteopenia; lower = osteoporosis</a:t>
            </a:r>
          </a:p>
          <a:p>
            <a:pPr>
              <a:buFont typeface="Arial" panose="020B0604020202020204" pitchFamily="34" charset="0"/>
              <a:buChar char="•"/>
            </a:pPr>
            <a:r>
              <a:rPr lang="en-US" altLang="en-US" sz="2800" b="1" dirty="0">
                <a:latin typeface="Tahoma" charset="0"/>
                <a:ea typeface="Tahoma" charset="0"/>
                <a:cs typeface="Tahoma" charset="0"/>
              </a:rPr>
              <a:t>Z score</a:t>
            </a:r>
            <a:r>
              <a:rPr lang="en-US" altLang="en-US" sz="2800" dirty="0">
                <a:latin typeface="Tahoma" charset="0"/>
                <a:ea typeface="Tahoma" charset="0"/>
                <a:cs typeface="Tahoma" charset="0"/>
              </a:rPr>
              <a:t>: </a:t>
            </a:r>
            <a:r>
              <a:rPr lang="en-US" altLang="en-US" dirty="0">
                <a:latin typeface="Tahoma" charset="0"/>
                <a:ea typeface="Tahoma" charset="0"/>
                <a:cs typeface="Tahoma" charset="0"/>
              </a:rPr>
              <a:t>SD compared to size, </a:t>
            </a:r>
            <a:r>
              <a:rPr lang="en-US" altLang="en-US" b="1" u="sng" dirty="0">
                <a:latin typeface="Tahoma" charset="0"/>
                <a:ea typeface="Tahoma" charset="0"/>
                <a:cs typeface="Tahoma" charset="0"/>
              </a:rPr>
              <a:t>age matched</a:t>
            </a:r>
            <a:r>
              <a:rPr lang="en-US" altLang="en-US" b="1" dirty="0">
                <a:latin typeface="Tahoma" charset="0"/>
                <a:ea typeface="Tahoma" charset="0"/>
                <a:cs typeface="Tahoma" charset="0"/>
              </a:rPr>
              <a:t> controls</a:t>
            </a:r>
          </a:p>
          <a:p>
            <a:pPr lvl="1">
              <a:buFont typeface="Arial" panose="020B0604020202020204" pitchFamily="34" charset="0"/>
              <a:buChar char="•"/>
            </a:pPr>
            <a:r>
              <a:rPr lang="en-US" altLang="en-US" sz="2200" b="1" dirty="0">
                <a:solidFill>
                  <a:schemeClr val="tx1"/>
                </a:solidFill>
                <a:latin typeface="Tahoma" charset="0"/>
                <a:ea typeface="Tahoma" charset="0"/>
                <a:cs typeface="Tahoma" charset="0"/>
              </a:rPr>
              <a:t>&gt;-2 concerning (used in men, premenopausal)</a:t>
            </a:r>
          </a:p>
          <a:p>
            <a:pPr lvl="1">
              <a:buFont typeface="Wingdings 2" panose="05020102010507070707" pitchFamily="18" charset="2"/>
              <a:buNone/>
            </a:pPr>
            <a:endParaRPr lang="en-US" altLang="en-US" sz="900" b="1" dirty="0">
              <a:solidFill>
                <a:schemeClr val="accent2">
                  <a:lumMod val="50000"/>
                </a:schemeClr>
              </a:solidFill>
              <a:latin typeface="Tahoma" charset="0"/>
              <a:ea typeface="Tahoma" charset="0"/>
              <a:cs typeface="Tahoma" charset="0"/>
            </a:endParaRPr>
          </a:p>
          <a:p>
            <a:pPr lvl="1" algn="ctr">
              <a:buFont typeface="Wingdings 2" panose="05020102010507070707" pitchFamily="18" charset="2"/>
              <a:buNone/>
            </a:pPr>
            <a:r>
              <a:rPr lang="en-US" altLang="en-US" sz="2800" b="1" dirty="0">
                <a:solidFill>
                  <a:schemeClr val="accent2">
                    <a:lumMod val="50000"/>
                  </a:schemeClr>
                </a:solidFill>
                <a:latin typeface="Tahoma" charset="0"/>
                <a:ea typeface="Tahoma" charset="0"/>
                <a:cs typeface="Tahoma" charset="0"/>
              </a:rPr>
              <a:t>Risk: &gt; 3% for hip; &gt;20% for any fracture </a:t>
            </a:r>
            <a:r>
              <a:rPr lang="en-US" altLang="en-US" sz="2800" b="1" dirty="0" err="1">
                <a:solidFill>
                  <a:schemeClr val="accent2">
                    <a:lumMod val="50000"/>
                  </a:schemeClr>
                </a:solidFill>
                <a:latin typeface="Tahoma" charset="0"/>
                <a:ea typeface="Tahoma" charset="0"/>
                <a:cs typeface="Tahoma" charset="0"/>
              </a:rPr>
              <a:t>www.shef.ac.uk</a:t>
            </a:r>
            <a:r>
              <a:rPr lang="en-US" altLang="en-US" sz="2800" b="1" dirty="0">
                <a:solidFill>
                  <a:schemeClr val="accent2">
                    <a:lumMod val="50000"/>
                  </a:schemeClr>
                </a:solidFill>
                <a:latin typeface="Tahoma" charset="0"/>
                <a:ea typeface="Tahoma" charset="0"/>
                <a:cs typeface="Tahoma" charset="0"/>
              </a:rPr>
              <a:t>/FRAX</a:t>
            </a:r>
          </a:p>
        </p:txBody>
      </p:sp>
      <p:pic>
        <p:nvPicPr>
          <p:cNvPr id="4" name="Picture 3" descr="boneDensit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837" y="304800"/>
            <a:ext cx="2443163" cy="160517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058150" cy="1143000"/>
          </a:xfrm>
        </p:spPr>
        <p:txBody>
          <a:bodyPr>
            <a:noAutofit/>
          </a:bodyPr>
          <a:lstStyle/>
          <a:p>
            <a:r>
              <a:rPr lang="en-US" altLang="en-US" sz="3600" b="1" dirty="0">
                <a:solidFill>
                  <a:schemeClr val="accent3">
                    <a:lumMod val="75000"/>
                  </a:schemeClr>
                </a:solidFill>
                <a:latin typeface="Tahoma" charset="0"/>
                <a:ea typeface="Tahoma" charset="0"/>
                <a:cs typeface="Tahoma" charset="0"/>
              </a:rPr>
              <a:t>Medications: T score -2.5. loss of 1.5 inches/Spine or Hip Fracture</a:t>
            </a:r>
          </a:p>
        </p:txBody>
      </p:sp>
      <p:sp>
        <p:nvSpPr>
          <p:cNvPr id="3" name="Content Placeholder 2"/>
          <p:cNvSpPr>
            <a:spLocks noGrp="1"/>
          </p:cNvSpPr>
          <p:nvPr>
            <p:ph idx="1"/>
          </p:nvPr>
        </p:nvSpPr>
        <p:spPr>
          <a:xfrm>
            <a:off x="628650" y="2028825"/>
            <a:ext cx="7886700" cy="3460750"/>
          </a:xfrm>
        </p:spPr>
        <p:txBody>
          <a:bodyPr>
            <a:normAutofit fontScale="55000" lnSpcReduction="20000"/>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dirty="0"/>
              <a:t> (</a:t>
            </a:r>
          </a:p>
          <a:p>
            <a:pPr>
              <a:defRPr/>
            </a:pPr>
            <a:endParaRPr lang="en-US" dirty="0"/>
          </a:p>
          <a:p>
            <a:pPr>
              <a:defRPr/>
            </a:pPr>
            <a:endParaRPr lang="en-US" dirty="0"/>
          </a:p>
          <a:p>
            <a:pPr>
              <a:defRPr/>
            </a:pPr>
            <a:endParaRPr lang="en-US" dirty="0"/>
          </a:p>
          <a:p>
            <a:pPr>
              <a:defRPr/>
            </a:pPr>
            <a:endParaRPr lang="en-US" dirty="0"/>
          </a:p>
          <a:p>
            <a:pPr marL="0" indent="0">
              <a:buFontTx/>
              <a:buNone/>
              <a:defRPr/>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396535286"/>
              </p:ext>
            </p:extLst>
          </p:nvPr>
        </p:nvGraphicFramePr>
        <p:xfrm>
          <a:off x="228600" y="1600200"/>
          <a:ext cx="8686800" cy="4135991"/>
        </p:xfrm>
        <a:graphic>
          <a:graphicData uri="http://schemas.openxmlformats.org/drawingml/2006/table">
            <a:tbl>
              <a:tblPr firstRow="1" bandRow="1">
                <a:tableStyleId>{5C22544A-7EE6-4342-B048-85BDC9FD1C3A}</a:tableStyleId>
              </a:tblPr>
              <a:tblGrid>
                <a:gridCol w="1885820">
                  <a:extLst>
                    <a:ext uri="{9D8B030D-6E8A-4147-A177-3AD203B41FA5}">
                      <a16:colId xmlns:a16="http://schemas.microsoft.com/office/drawing/2014/main" val="20000"/>
                    </a:ext>
                  </a:extLst>
                </a:gridCol>
                <a:gridCol w="222898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348851">
                <a:tc>
                  <a:txBody>
                    <a:bodyPr/>
                    <a:lstStyle/>
                    <a:p>
                      <a:r>
                        <a:rPr lang="en-US" sz="1400" dirty="0"/>
                        <a:t>Drug</a:t>
                      </a:r>
                      <a:r>
                        <a:rPr lang="en-US" sz="1400" baseline="0" dirty="0"/>
                        <a:t> family</a:t>
                      </a:r>
                      <a:endParaRPr lang="en-US" sz="1400" dirty="0"/>
                    </a:p>
                  </a:txBody>
                  <a:tcPr marL="68580" marR="68580" marT="34290" marB="34290"/>
                </a:tc>
                <a:tc>
                  <a:txBody>
                    <a:bodyPr/>
                    <a:lstStyle/>
                    <a:p>
                      <a:r>
                        <a:rPr lang="en-US" sz="1400" dirty="0"/>
                        <a:t>Examples</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10000"/>
                  </a:ext>
                </a:extLst>
              </a:tr>
              <a:tr h="1098949">
                <a:tc>
                  <a:txBody>
                    <a:bodyPr/>
                    <a:lstStyle/>
                    <a:p>
                      <a:r>
                        <a:rPr lang="en-US" sz="1400" dirty="0"/>
                        <a:t>Bisphosphonates</a:t>
                      </a:r>
                    </a:p>
                  </a:txBody>
                  <a:tcPr marL="68580" marR="68580" marT="34290" marB="34290"/>
                </a:tc>
                <a:tc>
                  <a:txBody>
                    <a:bodyPr/>
                    <a:lstStyle/>
                    <a:p>
                      <a:r>
                        <a:rPr lang="en-US" sz="1400" dirty="0"/>
                        <a:t>Alendronate (Fosamax)</a:t>
                      </a:r>
                    </a:p>
                    <a:p>
                      <a:r>
                        <a:rPr lang="en-US" sz="1400" baseline="0" dirty="0" err="1"/>
                        <a:t>Ibandronate</a:t>
                      </a:r>
                      <a:r>
                        <a:rPr lang="en-US" sz="1400" baseline="0" dirty="0"/>
                        <a:t>  (Boniva)</a:t>
                      </a:r>
                    </a:p>
                    <a:p>
                      <a:r>
                        <a:rPr lang="en-US" sz="1400" baseline="0" dirty="0" err="1"/>
                        <a:t>Risendronate</a:t>
                      </a:r>
                      <a:r>
                        <a:rPr lang="en-US" sz="1400" baseline="0" dirty="0"/>
                        <a:t> (Actonel)</a:t>
                      </a:r>
                    </a:p>
                    <a:p>
                      <a:r>
                        <a:rPr lang="en-US" sz="1400" baseline="0" dirty="0" err="1"/>
                        <a:t>Zoledronic</a:t>
                      </a:r>
                      <a:r>
                        <a:rPr lang="en-US" sz="1400" baseline="0" dirty="0"/>
                        <a:t> acid (</a:t>
                      </a:r>
                      <a:r>
                        <a:rPr lang="en-US" sz="1400" baseline="0" dirty="0" err="1"/>
                        <a:t>Reclast</a:t>
                      </a:r>
                      <a:r>
                        <a:rPr lang="en-US" sz="1400" baseline="0" dirty="0"/>
                        <a:t>)</a:t>
                      </a:r>
                      <a:endParaRPr lang="en-US" sz="1400" dirty="0"/>
                    </a:p>
                  </a:txBody>
                  <a:tcPr marL="68580" marR="68580" marT="34290" marB="34290"/>
                </a:tc>
                <a:tc>
                  <a:txBody>
                    <a:bodyPr/>
                    <a:lstStyle/>
                    <a:p>
                      <a:r>
                        <a:rPr lang="en-US" sz="1400" dirty="0"/>
                        <a:t>Usually</a:t>
                      </a:r>
                      <a:r>
                        <a:rPr lang="en-US" sz="1400" baseline="0" dirty="0"/>
                        <a:t> u</a:t>
                      </a:r>
                      <a:r>
                        <a:rPr lang="en-US" sz="1400" dirty="0"/>
                        <a:t>sed</a:t>
                      </a:r>
                      <a:r>
                        <a:rPr lang="en-US" sz="1400" baseline="0" dirty="0"/>
                        <a:t> before other medications</a:t>
                      </a:r>
                      <a:endParaRPr lang="en-US" sz="1400" dirty="0"/>
                    </a:p>
                    <a:p>
                      <a:r>
                        <a:rPr lang="en-US" sz="1400" dirty="0"/>
                        <a:t>For post-menopausal women</a:t>
                      </a:r>
                      <a:r>
                        <a:rPr lang="en-US" sz="1400" baseline="0" dirty="0"/>
                        <a:t> or men with osteoporosis</a:t>
                      </a:r>
                    </a:p>
                    <a:p>
                      <a:r>
                        <a:rPr lang="en-US" sz="1400" baseline="0" dirty="0"/>
                        <a:t>Different routes of administration and schedules</a:t>
                      </a:r>
                      <a:endParaRPr lang="en-US" sz="1400" dirty="0"/>
                    </a:p>
                    <a:p>
                      <a:r>
                        <a:rPr lang="en-US" sz="1400" b="1" dirty="0"/>
                        <a:t>**IV</a:t>
                      </a:r>
                      <a:r>
                        <a:rPr lang="en-US" sz="1400" b="1" baseline="0" dirty="0"/>
                        <a:t> increases r</a:t>
                      </a:r>
                      <a:r>
                        <a:rPr lang="en-US" sz="1400" b="1" dirty="0"/>
                        <a:t>isk of osteonecrosis of the jaw: higher risk with dental extractions, DM, hypothyroid, smoking, number of infusions</a:t>
                      </a:r>
                    </a:p>
                  </a:txBody>
                  <a:tcPr marL="68580" marR="68580" marT="34290" marB="34290"/>
                </a:tc>
                <a:extLst>
                  <a:ext uri="{0D108BD9-81ED-4DB2-BD59-A6C34878D82A}">
                    <a16:rowId xmlns:a16="http://schemas.microsoft.com/office/drawing/2014/main" val="10001"/>
                  </a:ext>
                </a:extLst>
              </a:tr>
              <a:tr h="876841">
                <a:tc>
                  <a:txBody>
                    <a:bodyPr/>
                    <a:lstStyle/>
                    <a:p>
                      <a:r>
                        <a:rPr lang="en-US" sz="1400" dirty="0"/>
                        <a:t>Hormone replacement therapy</a:t>
                      </a:r>
                    </a:p>
                  </a:txBody>
                  <a:tcPr marL="68580" marR="68580" marT="34290" marB="34290"/>
                </a:tc>
                <a:tc>
                  <a:txBody>
                    <a:bodyPr/>
                    <a:lstStyle/>
                    <a:p>
                      <a:r>
                        <a:rPr lang="en-US" sz="1400" dirty="0"/>
                        <a:t>Estrogen</a:t>
                      </a:r>
                    </a:p>
                    <a:p>
                      <a:r>
                        <a:rPr lang="en-US" sz="1400" dirty="0"/>
                        <a:t>Estrogen/Progesterone</a:t>
                      </a:r>
                    </a:p>
                    <a:p>
                      <a:r>
                        <a:rPr lang="en-US" sz="1400" dirty="0" err="1"/>
                        <a:t>Progestins</a:t>
                      </a:r>
                      <a:endParaRPr lang="en-US" sz="1400" dirty="0"/>
                    </a:p>
                  </a:txBody>
                  <a:tcPr marL="68580" marR="68580" marT="34290" marB="34290"/>
                </a:tc>
                <a:tc>
                  <a:txBody>
                    <a:bodyPr/>
                    <a:lstStyle/>
                    <a:p>
                      <a:r>
                        <a:rPr lang="en-US" sz="1400" dirty="0"/>
                        <a:t>Approved for prevention</a:t>
                      </a:r>
                      <a:r>
                        <a:rPr lang="en-US" sz="1400" baseline="0" dirty="0"/>
                        <a:t> of osteoporosis</a:t>
                      </a:r>
                    </a:p>
                    <a:p>
                      <a:r>
                        <a:rPr lang="en-US" sz="1400" baseline="0" dirty="0"/>
                        <a:t>Used with caution in women with history of breast or gynecologic cancers</a:t>
                      </a:r>
                      <a:endParaRPr lang="en-US" sz="1400" dirty="0"/>
                    </a:p>
                  </a:txBody>
                  <a:tcPr marL="68580" marR="68580" marT="34290" marB="34290"/>
                </a:tc>
                <a:extLst>
                  <a:ext uri="{0D108BD9-81ED-4DB2-BD59-A6C34878D82A}">
                    <a16:rowId xmlns:a16="http://schemas.microsoft.com/office/drawing/2014/main" val="10002"/>
                  </a:ext>
                </a:extLst>
              </a:tr>
              <a:tr h="612846">
                <a:tc>
                  <a:txBody>
                    <a:bodyPr/>
                    <a:lstStyle/>
                    <a:p>
                      <a:r>
                        <a:rPr lang="en-US" sz="1400" dirty="0"/>
                        <a:t>Estrogen</a:t>
                      </a:r>
                      <a:r>
                        <a:rPr lang="en-US" sz="1400" baseline="0" dirty="0"/>
                        <a:t> antagonists</a:t>
                      </a:r>
                      <a:endParaRPr lang="en-US" sz="1400" dirty="0"/>
                    </a:p>
                  </a:txBody>
                  <a:tcPr marL="68580" marR="68580" marT="34290" marB="34290"/>
                </a:tc>
                <a:tc>
                  <a:txBody>
                    <a:bodyPr/>
                    <a:lstStyle/>
                    <a:p>
                      <a:r>
                        <a:rPr lang="en-US" sz="1400" dirty="0" err="1"/>
                        <a:t>Raloxifene</a:t>
                      </a:r>
                      <a:r>
                        <a:rPr lang="en-US" sz="1400" baseline="0" dirty="0"/>
                        <a:t> (</a:t>
                      </a:r>
                      <a:r>
                        <a:rPr lang="en-US" sz="1400" baseline="0" dirty="0" err="1"/>
                        <a:t>Evista</a:t>
                      </a:r>
                      <a:r>
                        <a:rPr lang="en-US" sz="1400" baseline="0" dirty="0"/>
                        <a:t>)</a:t>
                      </a:r>
                      <a:endParaRPr lang="en-US" sz="1400" dirty="0"/>
                    </a:p>
                  </a:txBody>
                  <a:tcPr marL="68580" marR="68580" marT="34290" marB="34290"/>
                </a:tc>
                <a:tc>
                  <a:txBody>
                    <a:bodyPr/>
                    <a:lstStyle/>
                    <a:p>
                      <a:r>
                        <a:rPr lang="en-US" sz="1400" dirty="0"/>
                        <a:t>Can also decrease risk of breast</a:t>
                      </a:r>
                      <a:r>
                        <a:rPr lang="en-US" sz="1400" baseline="0" dirty="0"/>
                        <a:t> cancer</a:t>
                      </a:r>
                      <a:endParaRPr lang="en-US" sz="1400" dirty="0"/>
                    </a:p>
                  </a:txBody>
                  <a:tcPr marL="68580" marR="68580" marT="34290" marB="34290"/>
                </a:tc>
                <a:extLst>
                  <a:ext uri="{0D108BD9-81ED-4DB2-BD59-A6C34878D82A}">
                    <a16:rowId xmlns:a16="http://schemas.microsoft.com/office/drawing/2014/main" val="10003"/>
                  </a:ext>
                </a:extLst>
              </a:tr>
              <a:tr h="948713">
                <a:tc>
                  <a:txBody>
                    <a:bodyPr/>
                    <a:lstStyle/>
                    <a:p>
                      <a:r>
                        <a:rPr lang="en-US" sz="1400" dirty="0"/>
                        <a:t>RANKL inhibitor</a:t>
                      </a:r>
                    </a:p>
                  </a:txBody>
                  <a:tcPr marL="68580" marR="68580" marT="34290" marB="34290"/>
                </a:tc>
                <a:tc>
                  <a:txBody>
                    <a:bodyPr/>
                    <a:lstStyle/>
                    <a:p>
                      <a:r>
                        <a:rPr lang="en-US" sz="1400" dirty="0" err="1"/>
                        <a:t>Denosumab</a:t>
                      </a:r>
                      <a:r>
                        <a:rPr lang="en-US" sz="1400" baseline="0" dirty="0"/>
                        <a:t> (</a:t>
                      </a:r>
                      <a:r>
                        <a:rPr lang="en-US" sz="1400" baseline="0" dirty="0" err="1"/>
                        <a:t>Prolia</a:t>
                      </a:r>
                      <a:r>
                        <a:rPr lang="en-US" sz="1400" baseline="0" dirty="0"/>
                        <a:t>, </a:t>
                      </a:r>
                      <a:r>
                        <a:rPr lang="en-US" sz="1400" baseline="0" dirty="0" err="1"/>
                        <a:t>Xgeva</a:t>
                      </a:r>
                      <a:r>
                        <a:rPr lang="en-US" sz="1400" baseline="0" dirty="0"/>
                        <a:t>)</a:t>
                      </a:r>
                      <a:endParaRPr lang="en-US" sz="1400" dirty="0"/>
                    </a:p>
                  </a:txBody>
                  <a:tcPr marL="68580" marR="68580" marT="34290" marB="34290"/>
                </a:tc>
                <a:tc>
                  <a:txBody>
                    <a:bodyPr/>
                    <a:lstStyle/>
                    <a:p>
                      <a:r>
                        <a:rPr lang="en-US" sz="1400" dirty="0"/>
                        <a:t>Used in post-menopausal women</a:t>
                      </a:r>
                      <a:r>
                        <a:rPr lang="en-US" sz="1400" baseline="0" dirty="0"/>
                        <a:t> at high risk for fracture</a:t>
                      </a:r>
                    </a:p>
                    <a:p>
                      <a:r>
                        <a:rPr lang="en-US" sz="1400" baseline="0" dirty="0"/>
                        <a:t>Also can be used to prevent fractures in people with bone metastases</a:t>
                      </a:r>
                      <a:endParaRPr lang="en-US" sz="1400" dirty="0"/>
                    </a:p>
                  </a:txBody>
                  <a:tcPr marL="68580" marR="68580" marT="34290" marB="34290"/>
                </a:tc>
                <a:extLst>
                  <a:ext uri="{0D108BD9-81ED-4DB2-BD59-A6C34878D82A}">
                    <a16:rowId xmlns:a16="http://schemas.microsoft.com/office/drawing/2014/main" val="10004"/>
                  </a:ext>
                </a:extLst>
              </a:tr>
            </a:tbl>
          </a:graphicData>
        </a:graphic>
      </p:graphicFrame>
      <p:sp>
        <p:nvSpPr>
          <p:cNvPr id="2" name="TextBox 1"/>
          <p:cNvSpPr txBox="1"/>
          <p:nvPr/>
        </p:nvSpPr>
        <p:spPr>
          <a:xfrm>
            <a:off x="228600" y="6096000"/>
            <a:ext cx="8839200" cy="400110"/>
          </a:xfrm>
          <a:prstGeom prst="rect">
            <a:avLst/>
          </a:prstGeom>
          <a:noFill/>
        </p:spPr>
        <p:txBody>
          <a:bodyPr wrap="square" rtlCol="0">
            <a:spAutoFit/>
          </a:bodyPr>
          <a:lstStyle/>
          <a:p>
            <a:r>
              <a:rPr lang="en-US" sz="2000" b="1" dirty="0">
                <a:latin typeface="+mj-lt"/>
                <a:ea typeface="ＭＳ Ｐゴシック" charset="-128"/>
              </a:rPr>
              <a:t>Courtesy of Barbara </a:t>
            </a:r>
            <a:r>
              <a:rPr lang="en-US" sz="2000" b="1" dirty="0" err="1">
                <a:latin typeface="+mj-lt"/>
                <a:ea typeface="ＭＳ Ｐゴシック" charset="-128"/>
              </a:rPr>
              <a:t>Lubejko</a:t>
            </a:r>
            <a:r>
              <a:rPr lang="en-US" sz="2000" b="1" dirty="0">
                <a:latin typeface="+mj-lt"/>
                <a:ea typeface="ＭＳ Ｐゴシック" charset="-128"/>
              </a:rPr>
              <a:t>, RN, MS Oncology Nursing Society</a:t>
            </a:r>
            <a:endParaRPr lang="en-US" sz="2000" b="1" dirty="0">
              <a:latin typeface="+mj-lt"/>
            </a:endParaRPr>
          </a:p>
        </p:txBody>
      </p:sp>
      <p:sp>
        <p:nvSpPr>
          <p:cNvPr id="5" name="TextBox 4">
            <a:extLst>
              <a:ext uri="{FF2B5EF4-FFF2-40B4-BE49-F238E27FC236}">
                <a16:creationId xmlns:a16="http://schemas.microsoft.com/office/drawing/2014/main" id="{B8E48A71-D376-83CD-5249-F088975F2732}"/>
              </a:ext>
            </a:extLst>
          </p:cNvPr>
          <p:cNvSpPr txBox="1"/>
          <p:nvPr/>
        </p:nvSpPr>
        <p:spPr>
          <a:xfrm flipH="1">
            <a:off x="8153400" y="2895600"/>
            <a:ext cx="609600" cy="369332"/>
          </a:xfrm>
          <a:prstGeom prst="rect">
            <a:avLst/>
          </a:prstGeom>
          <a:noFill/>
        </p:spPr>
        <p:txBody>
          <a:bodyPr wrap="square" rtlCol="0">
            <a:spAutoFit/>
          </a:bodyPr>
          <a:lstStyle/>
          <a:p>
            <a:r>
              <a:rPr lang="en-US" b="1" dirty="0"/>
              <a:t>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81000"/>
            <a:ext cx="8229600" cy="1066800"/>
          </a:xfrm>
        </p:spPr>
        <p:txBody>
          <a:bodyPr>
            <a:noAutofit/>
          </a:bodyPr>
          <a:lstStyle/>
          <a:p>
            <a:r>
              <a:rPr lang="en-US" altLang="en-US" sz="3600" b="1" dirty="0">
                <a:solidFill>
                  <a:schemeClr val="accent3">
                    <a:lumMod val="75000"/>
                  </a:schemeClr>
                </a:solidFill>
                <a:latin typeface="Tahoma" charset="0"/>
                <a:ea typeface="Tahoma" charset="0"/>
                <a:cs typeface="Tahoma" charset="0"/>
              </a:rPr>
              <a:t>Calcium and Bone Health</a:t>
            </a:r>
            <a:br>
              <a:rPr lang="en-US" altLang="en-US" sz="3600" b="1" dirty="0">
                <a:solidFill>
                  <a:schemeClr val="accent3">
                    <a:lumMod val="75000"/>
                  </a:schemeClr>
                </a:solidFill>
                <a:latin typeface="Tahoma" charset="0"/>
                <a:ea typeface="Tahoma" charset="0"/>
                <a:cs typeface="Tahoma" charset="0"/>
              </a:rPr>
            </a:br>
            <a:r>
              <a:rPr lang="en-US" b="1" u="sng" dirty="0">
                <a:solidFill>
                  <a:schemeClr val="accent2">
                    <a:lumMod val="75000"/>
                  </a:schemeClr>
                </a:solidFill>
                <a:latin typeface="Tahoma" charset="0"/>
                <a:ea typeface="Tahoma" charset="0"/>
                <a:cs typeface="Tahoma" charset="0"/>
              </a:rPr>
              <a:t>Blood</a:t>
            </a:r>
            <a:r>
              <a:rPr lang="en-US" b="1" dirty="0">
                <a:solidFill>
                  <a:schemeClr val="accent2">
                    <a:lumMod val="75000"/>
                  </a:schemeClr>
                </a:solidFill>
                <a:latin typeface="Tahoma" charset="0"/>
                <a:ea typeface="Tahoma" charset="0"/>
                <a:cs typeface="Tahoma" charset="0"/>
              </a:rPr>
              <a:t> Levels Do Not Reflect Bone Density</a:t>
            </a:r>
            <a:endParaRPr lang="en-US" altLang="en-US" b="1" dirty="0">
              <a:solidFill>
                <a:schemeClr val="accent3">
                  <a:lumMod val="75000"/>
                </a:schemeClr>
              </a:solidFill>
              <a:latin typeface="Tahoma" charset="0"/>
              <a:ea typeface="Tahoma" charset="0"/>
              <a:cs typeface="Tahoma" charset="0"/>
            </a:endParaRPr>
          </a:p>
        </p:txBody>
      </p:sp>
      <p:sp>
        <p:nvSpPr>
          <p:cNvPr id="26627" name="Content Placeholder 2"/>
          <p:cNvSpPr>
            <a:spLocks noGrp="1"/>
          </p:cNvSpPr>
          <p:nvPr>
            <p:ph idx="1"/>
          </p:nvPr>
        </p:nvSpPr>
        <p:spPr>
          <a:xfrm>
            <a:off x="228600" y="1524000"/>
            <a:ext cx="8686800" cy="4800600"/>
          </a:xfrm>
        </p:spPr>
        <p:txBody>
          <a:bodyPr/>
          <a:lstStyle/>
          <a:p>
            <a:pPr marL="0" indent="0" eaLnBrk="1" fontAlgn="auto" hangingPunct="1">
              <a:spcAft>
                <a:spcPts val="0"/>
              </a:spcAft>
              <a:buFontTx/>
              <a:buNone/>
              <a:defRPr/>
            </a:pPr>
            <a:r>
              <a:rPr lang="en-US" sz="2800" b="1" dirty="0">
                <a:latin typeface="Tahoma" charset="0"/>
                <a:ea typeface="Tahoma" charset="0"/>
                <a:cs typeface="Tahoma" charset="0"/>
              </a:rPr>
              <a:t>Recommended intake </a:t>
            </a:r>
            <a:r>
              <a:rPr lang="en-US" sz="2800" b="1" dirty="0">
                <a:latin typeface="Tahoma" charset="0"/>
                <a:ea typeface="Tahoma" charset="0"/>
                <a:cs typeface="Tahoma" charset="0"/>
                <a:sym typeface="Wingdings" pitchFamily="2" charset="2"/>
              </a:rPr>
              <a:t></a:t>
            </a:r>
            <a:r>
              <a:rPr lang="en-US" sz="2800" b="1" dirty="0">
                <a:latin typeface="Tahoma" charset="0"/>
                <a:ea typeface="Tahoma" charset="0"/>
                <a:cs typeface="Tahoma" charset="0"/>
              </a:rPr>
              <a:t> 30% less fractures</a:t>
            </a:r>
            <a:endParaRPr lang="en-US" sz="2800" u="sng" dirty="0">
              <a:latin typeface="Tahoma" charset="0"/>
              <a:ea typeface="Tahoma" charset="0"/>
              <a:cs typeface="Tahoma" charset="0"/>
            </a:endParaRPr>
          </a:p>
          <a:p>
            <a:pPr eaLnBrk="1" fontAlgn="auto" hangingPunct="1">
              <a:spcAft>
                <a:spcPts val="0"/>
              </a:spcAft>
              <a:buClr>
                <a:schemeClr val="accent2">
                  <a:shade val="75000"/>
                </a:schemeClr>
              </a:buClr>
              <a:buFont typeface="Arial" panose="020B0604020202020204" pitchFamily="34" charset="0"/>
              <a:buChar char="•"/>
              <a:defRPr/>
            </a:pPr>
            <a:r>
              <a:rPr lang="en-US" sz="2400" dirty="0">
                <a:latin typeface="Tahoma" charset="0"/>
                <a:ea typeface="Tahoma" charset="0"/>
                <a:cs typeface="Tahoma" charset="0"/>
              </a:rPr>
              <a:t>300 mg baseline, + 250 mg for each 8 oz milk (? Lactose Free), 6 oz yogurt, 1 oz cheese, 1 cup cottage cheese</a:t>
            </a:r>
          </a:p>
          <a:p>
            <a:pPr lvl="1" eaLnBrk="1" fontAlgn="auto" hangingPunct="1">
              <a:spcAft>
                <a:spcPts val="0"/>
              </a:spcAft>
              <a:buClr>
                <a:schemeClr val="accent2">
                  <a:shade val="75000"/>
                </a:schemeClr>
              </a:buClr>
              <a:buFont typeface="Arial" panose="020B0604020202020204" pitchFamily="34" charset="0"/>
              <a:buChar char="•"/>
              <a:defRPr/>
            </a:pPr>
            <a:r>
              <a:rPr lang="en-US" sz="2100" dirty="0">
                <a:latin typeface="Tahoma" charset="0"/>
                <a:ea typeface="Tahoma" charset="0"/>
                <a:cs typeface="Tahoma" charset="0"/>
              </a:rPr>
              <a:t>https://</a:t>
            </a:r>
            <a:r>
              <a:rPr lang="en-US" sz="2100" dirty="0" err="1">
                <a:latin typeface="Tahoma" charset="0"/>
                <a:ea typeface="Tahoma" charset="0"/>
                <a:cs typeface="Tahoma" charset="0"/>
              </a:rPr>
              <a:t>bcdairy.ca</a:t>
            </a:r>
            <a:r>
              <a:rPr lang="en-US" sz="2100" dirty="0">
                <a:latin typeface="Tahoma" charset="0"/>
                <a:ea typeface="Tahoma" charset="0"/>
                <a:cs typeface="Tahoma" charset="0"/>
              </a:rPr>
              <a:t>/</a:t>
            </a:r>
            <a:r>
              <a:rPr lang="en-US" sz="2100" dirty="0" err="1">
                <a:latin typeface="Tahoma" charset="0"/>
                <a:ea typeface="Tahoma" charset="0"/>
                <a:cs typeface="Tahoma" charset="0"/>
              </a:rPr>
              <a:t>nutritioneducation</a:t>
            </a:r>
            <a:r>
              <a:rPr lang="en-US" sz="2100" dirty="0">
                <a:latin typeface="Tahoma" charset="0"/>
                <a:ea typeface="Tahoma" charset="0"/>
                <a:cs typeface="Tahoma" charset="0"/>
              </a:rPr>
              <a:t>/</a:t>
            </a:r>
            <a:r>
              <a:rPr lang="en-US" sz="2100" dirty="0" err="1">
                <a:latin typeface="Tahoma" charset="0"/>
                <a:ea typeface="Tahoma" charset="0"/>
                <a:cs typeface="Tahoma" charset="0"/>
              </a:rPr>
              <a:t>calciumcalculator</a:t>
            </a:r>
            <a:r>
              <a:rPr lang="en-US" sz="2100" dirty="0">
                <a:latin typeface="Tahoma" charset="0"/>
                <a:ea typeface="Tahoma" charset="0"/>
                <a:cs typeface="Tahoma" charset="0"/>
              </a:rPr>
              <a:t>/</a:t>
            </a:r>
          </a:p>
          <a:p>
            <a:pPr eaLnBrk="1" fontAlgn="auto" hangingPunct="1">
              <a:spcAft>
                <a:spcPts val="0"/>
              </a:spcAft>
              <a:buClr>
                <a:schemeClr val="accent2">
                  <a:shade val="75000"/>
                </a:schemeClr>
              </a:buClr>
              <a:buFont typeface="Arial" panose="020B0604020202020204" pitchFamily="34" charset="0"/>
              <a:buChar char="•"/>
              <a:defRPr/>
            </a:pPr>
            <a:r>
              <a:rPr lang="en-US" dirty="0">
                <a:latin typeface="Tahoma" charset="0"/>
                <a:ea typeface="Tahoma" charset="0"/>
                <a:cs typeface="Tahoma" charset="0"/>
                <a:sym typeface="Wingdings"/>
              </a:rPr>
              <a:t>Early/false concern: excess  </a:t>
            </a:r>
            <a:r>
              <a:rPr lang="en-US" dirty="0">
                <a:latin typeface="Tahoma" charset="0"/>
                <a:ea typeface="Tahoma" charset="0"/>
                <a:cs typeface="Tahoma" charset="0"/>
              </a:rPr>
              <a:t>more</a:t>
            </a:r>
            <a:r>
              <a:rPr lang="en-US" sz="2400" dirty="0">
                <a:latin typeface="Tahoma" charset="0"/>
                <a:ea typeface="Tahoma" charset="0"/>
                <a:cs typeface="Tahoma" charset="0"/>
              </a:rPr>
              <a:t> calcification of arteries</a:t>
            </a:r>
          </a:p>
          <a:p>
            <a:pPr eaLnBrk="1" fontAlgn="auto" hangingPunct="1">
              <a:spcAft>
                <a:spcPts val="0"/>
              </a:spcAft>
              <a:buClr>
                <a:schemeClr val="accent2">
                  <a:shade val="75000"/>
                </a:schemeClr>
              </a:buClr>
              <a:buFont typeface="Arial" panose="020B0604020202020204" pitchFamily="34" charset="0"/>
              <a:buChar char="•"/>
              <a:defRPr/>
            </a:pPr>
            <a:r>
              <a:rPr lang="en-US" dirty="0">
                <a:latin typeface="Tahoma" charset="0"/>
                <a:ea typeface="Tahoma" charset="0"/>
                <a:cs typeface="Tahoma" charset="0"/>
              </a:rPr>
              <a:t>High</a:t>
            </a:r>
            <a:r>
              <a:rPr lang="en-US" sz="2400" dirty="0">
                <a:latin typeface="Tahoma" charset="0"/>
                <a:ea typeface="Tahoma" charset="0"/>
                <a:cs typeface="Tahoma" charset="0"/>
              </a:rPr>
              <a:t> salt/protein increases loss in urine </a:t>
            </a:r>
            <a:r>
              <a:rPr lang="en-US" sz="2400" dirty="0">
                <a:latin typeface="Tahoma" charset="0"/>
                <a:ea typeface="Tahoma" charset="0"/>
                <a:cs typeface="Tahoma" charset="0"/>
                <a:sym typeface="Wingdings" panose="05000000000000000000" pitchFamily="2" charset="2"/>
              </a:rPr>
              <a:t>risks</a:t>
            </a:r>
            <a:r>
              <a:rPr lang="en-US" sz="2400" dirty="0">
                <a:latin typeface="Tahoma" charset="0"/>
                <a:ea typeface="Tahoma" charset="0"/>
                <a:cs typeface="Tahoma" charset="0"/>
              </a:rPr>
              <a:t> kidney stones</a:t>
            </a:r>
          </a:p>
          <a:p>
            <a:pPr marL="0" indent="0" eaLnBrk="1" fontAlgn="auto" hangingPunct="1">
              <a:spcAft>
                <a:spcPts val="0"/>
              </a:spcAft>
              <a:buClr>
                <a:schemeClr val="accent2">
                  <a:shade val="75000"/>
                </a:schemeClr>
              </a:buClr>
              <a:buFontTx/>
              <a:buNone/>
              <a:defRPr/>
            </a:pPr>
            <a:r>
              <a:rPr lang="en-US" sz="2800" b="1" dirty="0">
                <a:latin typeface="Tahoma" charset="0"/>
                <a:ea typeface="Tahoma" charset="0"/>
                <a:cs typeface="Tahoma" charset="0"/>
              </a:rPr>
              <a:t>Supplement to a </a:t>
            </a:r>
            <a:r>
              <a:rPr lang="en-US" sz="2800" b="1" u="sng" dirty="0">
                <a:latin typeface="Tahoma" charset="0"/>
                <a:ea typeface="Tahoma" charset="0"/>
                <a:cs typeface="Tahoma" charset="0"/>
              </a:rPr>
              <a:t>total</a:t>
            </a:r>
            <a:r>
              <a:rPr lang="en-US" sz="2800" b="1" dirty="0">
                <a:latin typeface="Tahoma" charset="0"/>
                <a:ea typeface="Tahoma" charset="0"/>
                <a:cs typeface="Tahoma" charset="0"/>
              </a:rPr>
              <a:t> of 1200/1500 mg day</a:t>
            </a:r>
            <a:endParaRPr lang="en-US" sz="2800" b="1" u="sng" dirty="0">
              <a:latin typeface="Tahoma" charset="0"/>
              <a:ea typeface="Tahoma" charset="0"/>
              <a:cs typeface="Tahoma" charset="0"/>
            </a:endParaRPr>
          </a:p>
          <a:p>
            <a:pPr eaLnBrk="1" fontAlgn="auto" hangingPunct="1">
              <a:spcAft>
                <a:spcPts val="0"/>
              </a:spcAft>
              <a:buClr>
                <a:schemeClr val="accent2">
                  <a:shade val="75000"/>
                </a:schemeClr>
              </a:buClr>
              <a:buFont typeface="Arial" panose="020B0604020202020204" pitchFamily="34" charset="0"/>
              <a:buChar char="•"/>
              <a:defRPr/>
            </a:pPr>
            <a:r>
              <a:rPr lang="en-US" dirty="0">
                <a:latin typeface="Tahoma" charset="0"/>
                <a:ea typeface="Tahoma" charset="0"/>
                <a:cs typeface="Tahoma" charset="0"/>
              </a:rPr>
              <a:t>We a</a:t>
            </a:r>
            <a:r>
              <a:rPr lang="en-US" sz="2400" dirty="0">
                <a:latin typeface="Tahoma" charset="0"/>
                <a:ea typeface="Tahoma" charset="0"/>
                <a:cs typeface="Tahoma" charset="0"/>
              </a:rPr>
              <a:t>bsorb </a:t>
            </a:r>
            <a:r>
              <a:rPr lang="en-US" sz="2400" u="sng" dirty="0">
                <a:latin typeface="Tahoma" charset="0"/>
                <a:ea typeface="Tahoma" charset="0"/>
                <a:cs typeface="Tahoma" charset="0"/>
              </a:rPr>
              <a:t>small</a:t>
            </a:r>
            <a:r>
              <a:rPr lang="en-US" sz="2400" dirty="0">
                <a:latin typeface="Tahoma" charset="0"/>
                <a:ea typeface="Tahoma" charset="0"/>
                <a:cs typeface="Tahoma" charset="0"/>
              </a:rPr>
              <a:t> doses best, maximum of 500 mg at a time</a:t>
            </a:r>
          </a:p>
          <a:p>
            <a:pPr eaLnBrk="1" fontAlgn="auto" hangingPunct="1">
              <a:spcAft>
                <a:spcPts val="0"/>
              </a:spcAft>
              <a:buClr>
                <a:schemeClr val="accent2">
                  <a:shade val="75000"/>
                </a:schemeClr>
              </a:buClr>
              <a:buFont typeface="Arial" panose="020B0604020202020204" pitchFamily="34" charset="0"/>
              <a:buChar char="•"/>
              <a:defRPr/>
            </a:pPr>
            <a:r>
              <a:rPr lang="en-US" sz="2400" dirty="0">
                <a:latin typeface="Tahoma" charset="0"/>
                <a:ea typeface="Tahoma" charset="0"/>
                <a:cs typeface="Tahoma" charset="0"/>
              </a:rPr>
              <a:t>Carbonate (citrate with kidney stones, anti-acid </a:t>
            </a:r>
            <a:r>
              <a:rPr lang="en-US" dirty="0">
                <a:latin typeface="Tahoma" charset="0"/>
                <a:ea typeface="Tahoma" charset="0"/>
                <a:cs typeface="Tahoma" charset="0"/>
              </a:rPr>
              <a:t>medication</a:t>
            </a:r>
            <a:r>
              <a:rPr lang="en-US" sz="2400" dirty="0">
                <a:latin typeface="Tahoma" charset="0"/>
                <a:ea typeface="Tahoma" charset="0"/>
                <a:cs typeface="Tahoma" charset="0"/>
              </a:rPr>
              <a:t>)</a:t>
            </a:r>
          </a:p>
          <a:p>
            <a:pPr marL="0" indent="0" algn="ctr" eaLnBrk="1" fontAlgn="auto" hangingPunct="1">
              <a:spcAft>
                <a:spcPts val="0"/>
              </a:spcAft>
              <a:buClr>
                <a:schemeClr val="accent2">
                  <a:shade val="75000"/>
                </a:schemeClr>
              </a:buClr>
              <a:buFontTx/>
              <a:buNone/>
              <a:defRPr/>
            </a:pPr>
            <a:endParaRPr lang="en-US" sz="500" b="1" dirty="0">
              <a:solidFill>
                <a:schemeClr val="accent3">
                  <a:lumMod val="75000"/>
                </a:schemeClr>
              </a:solidFill>
              <a:latin typeface="Tahoma" charset="0"/>
              <a:ea typeface="Tahoma" charset="0"/>
              <a:cs typeface="Tahoma" charset="0"/>
            </a:endParaRPr>
          </a:p>
          <a:p>
            <a:pPr marL="0" indent="0" algn="ctr" eaLnBrk="1" fontAlgn="auto" hangingPunct="1">
              <a:spcAft>
                <a:spcPts val="0"/>
              </a:spcAft>
              <a:buClr>
                <a:schemeClr val="accent2">
                  <a:shade val="75000"/>
                </a:schemeClr>
              </a:buClr>
              <a:buFontTx/>
              <a:buNone/>
              <a:defRPr/>
            </a:pPr>
            <a:r>
              <a:rPr lang="en-US" sz="2800" b="1" dirty="0">
                <a:solidFill>
                  <a:schemeClr val="accent2">
                    <a:lumMod val="50000"/>
                  </a:schemeClr>
                </a:solidFill>
                <a:latin typeface="Tahoma" charset="0"/>
                <a:ea typeface="Tahoma" charset="0"/>
                <a:cs typeface="Tahoma" charset="0"/>
              </a:rPr>
              <a:t>Calcium binds bile acids, limiting colon cancer</a:t>
            </a:r>
          </a:p>
          <a:p>
            <a:pPr marL="0" indent="0" algn="ctr" eaLnBrk="1" fontAlgn="auto" hangingPunct="1">
              <a:spcAft>
                <a:spcPts val="0"/>
              </a:spcAft>
              <a:buClr>
                <a:schemeClr val="accent2">
                  <a:shade val="75000"/>
                </a:schemeClr>
              </a:buClr>
              <a:buFontTx/>
              <a:buNone/>
              <a:defRPr/>
            </a:pPr>
            <a:r>
              <a:rPr lang="en-US" sz="2800" b="1" dirty="0">
                <a:solidFill>
                  <a:schemeClr val="accent2">
                    <a:lumMod val="50000"/>
                  </a:schemeClr>
                </a:solidFill>
                <a:latin typeface="Tahoma" charset="0"/>
                <a:ea typeface="Tahoma" charset="0"/>
                <a:cs typeface="Tahoma" charset="0"/>
              </a:rPr>
              <a:t>Lowered blood pressure</a:t>
            </a:r>
          </a:p>
          <a:p>
            <a:pPr marL="0" indent="0" eaLnBrk="1" fontAlgn="auto" hangingPunct="1">
              <a:spcAft>
                <a:spcPts val="0"/>
              </a:spcAft>
              <a:buFontTx/>
              <a:buNone/>
              <a:defRPr/>
            </a:pPr>
            <a:endParaRPr lang="en-US" sz="2800" dirty="0">
              <a:solidFill>
                <a:srgbClr val="FF9900"/>
              </a:solidFill>
            </a:endParaRPr>
          </a:p>
          <a:p>
            <a:pPr>
              <a:defRPr/>
            </a:pPr>
            <a:endParaRPr lang="en-US" altLang="en-US" dirty="0">
              <a:solidFill>
                <a:srgbClr val="FF99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76200"/>
            <a:ext cx="8763000" cy="1143000"/>
          </a:xfrm>
        </p:spPr>
        <p:txBody>
          <a:bodyPr>
            <a:normAutofit/>
          </a:bodyPr>
          <a:lstStyle/>
          <a:p>
            <a:pPr eaLnBrk="1" hangingPunct="1"/>
            <a:r>
              <a:rPr lang="en-US" altLang="en-US" sz="3600" b="1" dirty="0">
                <a:solidFill>
                  <a:schemeClr val="accent3">
                    <a:lumMod val="75000"/>
                  </a:schemeClr>
                </a:solidFill>
                <a:latin typeface="Tahoma" charset="0"/>
                <a:ea typeface="Tahoma" charset="0"/>
                <a:cs typeface="Tahoma" charset="0"/>
              </a:rPr>
              <a:t>Who Wouldn’t be a Little Crabby?</a:t>
            </a:r>
            <a:endParaRPr lang="en-US" altLang="en-US" sz="3200" b="1" dirty="0">
              <a:solidFill>
                <a:schemeClr val="accent3">
                  <a:lumMod val="75000"/>
                </a:schemeClr>
              </a:solidFill>
              <a:latin typeface="Tahoma" charset="0"/>
              <a:ea typeface="Tahoma" charset="0"/>
              <a:cs typeface="Tahoma" charset="0"/>
            </a:endParaRPr>
          </a:p>
        </p:txBody>
      </p:sp>
      <p:sp>
        <p:nvSpPr>
          <p:cNvPr id="18435" name="Rectangle 3"/>
          <p:cNvSpPr>
            <a:spLocks noGrp="1" noChangeArrowheads="1"/>
          </p:cNvSpPr>
          <p:nvPr>
            <p:ph idx="1"/>
          </p:nvPr>
        </p:nvSpPr>
        <p:spPr>
          <a:xfrm>
            <a:off x="381000" y="1371600"/>
            <a:ext cx="8458200" cy="5562600"/>
          </a:xfrm>
        </p:spPr>
        <p:txBody>
          <a:bodyPr/>
          <a:lstStyle/>
          <a:p>
            <a:pPr marL="0" indent="0" eaLnBrk="1" hangingPunct="1">
              <a:lnSpc>
                <a:spcPct val="90000"/>
              </a:lnSpc>
              <a:buNone/>
              <a:defRPr/>
            </a:pPr>
            <a:r>
              <a:rPr lang="en-US" b="1" dirty="0">
                <a:latin typeface="Tahoma" charset="0"/>
                <a:ea typeface="Tahoma" charset="0"/>
                <a:cs typeface="Tahoma" charset="0"/>
              </a:rPr>
              <a:t>Cancer therapy </a:t>
            </a:r>
            <a:r>
              <a:rPr lang="en-US" b="1" dirty="0">
                <a:latin typeface="Tahoma" charset="0"/>
                <a:ea typeface="Tahoma" charset="0"/>
                <a:cs typeface="Tahoma" charset="0"/>
                <a:sym typeface="Wingdings" pitchFamily="2" charset="2"/>
              </a:rPr>
              <a:t></a:t>
            </a:r>
            <a:r>
              <a:rPr lang="en-US" b="1" dirty="0">
                <a:latin typeface="Tahoma" charset="0"/>
                <a:ea typeface="Tahoma" charset="0"/>
                <a:cs typeface="Tahoma" charset="0"/>
              </a:rPr>
              <a:t>rapid fall in hormone levels r/t</a:t>
            </a:r>
          </a:p>
          <a:p>
            <a:pPr eaLnBrk="1" hangingPunct="1">
              <a:lnSpc>
                <a:spcPct val="90000"/>
              </a:lnSpc>
              <a:buFont typeface="Arial" panose="020B0604020202020204" pitchFamily="34" charset="0"/>
              <a:buChar char="•"/>
              <a:defRPr/>
            </a:pPr>
            <a:r>
              <a:rPr lang="en-US" b="1" dirty="0">
                <a:latin typeface="Tahoma" charset="0"/>
                <a:ea typeface="Tahoma" charset="0"/>
                <a:cs typeface="Tahoma" charset="0"/>
              </a:rPr>
              <a:t>Chemo, AI, </a:t>
            </a:r>
            <a:r>
              <a:rPr lang="en-US" b="1" dirty="0" err="1">
                <a:latin typeface="Tahoma" charset="0"/>
                <a:ea typeface="Tahoma" charset="0"/>
                <a:cs typeface="Tahoma" charset="0"/>
              </a:rPr>
              <a:t>Faslodex</a:t>
            </a:r>
            <a:r>
              <a:rPr lang="en-US" b="1" dirty="0">
                <a:latin typeface="Tahoma" charset="0"/>
                <a:ea typeface="Tahoma" charset="0"/>
                <a:cs typeface="Tahoma" charset="0"/>
              </a:rPr>
              <a:t> </a:t>
            </a:r>
            <a:r>
              <a:rPr lang="en-US" dirty="0">
                <a:latin typeface="Tahoma" charset="0"/>
                <a:ea typeface="Tahoma" charset="0"/>
                <a:cs typeface="Tahoma" charset="0"/>
              </a:rPr>
              <a:t>(Estrogen Receptor </a:t>
            </a:r>
            <a:r>
              <a:rPr lang="en-US" dirty="0" err="1">
                <a:latin typeface="Tahoma" charset="0"/>
                <a:ea typeface="Tahoma" charset="0"/>
                <a:cs typeface="Tahoma" charset="0"/>
              </a:rPr>
              <a:t>Downregulator</a:t>
            </a:r>
            <a:r>
              <a:rPr lang="en-US" dirty="0">
                <a:latin typeface="Tahoma" charset="0"/>
                <a:ea typeface="Tahoma" charset="0"/>
                <a:cs typeface="Tahoma" charset="0"/>
              </a:rPr>
              <a:t>), </a:t>
            </a:r>
            <a:r>
              <a:rPr lang="en-US" b="1" dirty="0">
                <a:latin typeface="Tahoma" charset="0"/>
                <a:ea typeface="Tahoma" charset="0"/>
                <a:cs typeface="Tahoma" charset="0"/>
              </a:rPr>
              <a:t>Lupron, BSO surgery (women)</a:t>
            </a:r>
          </a:p>
          <a:p>
            <a:pPr eaLnBrk="1" hangingPunct="1">
              <a:lnSpc>
                <a:spcPct val="90000"/>
              </a:lnSpc>
              <a:buFont typeface="Arial" panose="020B0604020202020204" pitchFamily="34" charset="0"/>
              <a:buChar char="•"/>
              <a:defRPr/>
            </a:pPr>
            <a:r>
              <a:rPr lang="en-US" b="1" dirty="0">
                <a:latin typeface="Tahoma" charset="0"/>
                <a:ea typeface="Tahoma" charset="0"/>
                <a:cs typeface="Tahoma" charset="0"/>
              </a:rPr>
              <a:t>ADT, prostatectomy (men)</a:t>
            </a:r>
          </a:p>
          <a:p>
            <a:pPr marL="0" indent="0" eaLnBrk="1" hangingPunct="1">
              <a:lnSpc>
                <a:spcPct val="90000"/>
              </a:lnSpc>
              <a:buFont typeface="Wingdings" pitchFamily="2" charset="2"/>
              <a:buNone/>
              <a:defRPr/>
            </a:pPr>
            <a:r>
              <a:rPr lang="en-US" dirty="0">
                <a:latin typeface="Tahoma" charset="0"/>
                <a:ea typeface="Tahoma" charset="0"/>
                <a:cs typeface="Tahoma" charset="0"/>
              </a:rPr>
              <a:t>Hot flashes are a constant reminder of cancer diagnosis</a:t>
            </a:r>
          </a:p>
          <a:p>
            <a:pPr lvl="1" eaLnBrk="1" hangingPunct="1">
              <a:lnSpc>
                <a:spcPct val="90000"/>
              </a:lnSpc>
              <a:defRPr/>
            </a:pPr>
            <a:r>
              <a:rPr lang="en-US" sz="2400" dirty="0">
                <a:latin typeface="Tahoma" charset="0"/>
                <a:ea typeface="Tahoma" charset="0"/>
                <a:cs typeface="Tahoma" charset="0"/>
              </a:rPr>
              <a:t>Triggers stress hormones (“fight or flight”), </a:t>
            </a:r>
            <a:br>
              <a:rPr lang="en-US" sz="2400" dirty="0">
                <a:latin typeface="Tahoma" charset="0"/>
                <a:ea typeface="Tahoma" charset="0"/>
                <a:cs typeface="Tahoma" charset="0"/>
              </a:rPr>
            </a:br>
            <a:r>
              <a:rPr lang="en-US" sz="2400" dirty="0">
                <a:latin typeface="Tahoma" charset="0"/>
                <a:ea typeface="Tahoma" charset="0"/>
                <a:cs typeface="Tahoma" charset="0"/>
              </a:rPr>
              <a:t>impacting blood sugar control, immune function</a:t>
            </a:r>
          </a:p>
          <a:p>
            <a:pPr marL="0" indent="0" eaLnBrk="1" hangingPunct="1">
              <a:lnSpc>
                <a:spcPct val="90000"/>
              </a:lnSpc>
              <a:buNone/>
              <a:defRPr/>
            </a:pPr>
            <a:r>
              <a:rPr lang="en-US" dirty="0">
                <a:latin typeface="Tahoma" charset="0"/>
                <a:ea typeface="Tahoma" charset="0"/>
                <a:cs typeface="Tahoma" charset="0"/>
              </a:rPr>
              <a:t>Are they fellow travelers or a domino effect of hot flashes?</a:t>
            </a:r>
          </a:p>
          <a:p>
            <a:pPr lvl="1" eaLnBrk="1" hangingPunct="1">
              <a:lnSpc>
                <a:spcPct val="90000"/>
              </a:lnSpc>
              <a:defRPr/>
            </a:pPr>
            <a:r>
              <a:rPr lang="en-US" sz="2400" dirty="0">
                <a:latin typeface="Tahoma" charset="0"/>
                <a:ea typeface="Tahoma" charset="0"/>
                <a:cs typeface="Tahoma" charset="0"/>
              </a:rPr>
              <a:t>Altered sleep, weight gain, fatigue </a:t>
            </a:r>
          </a:p>
          <a:p>
            <a:pPr lvl="1" eaLnBrk="1" hangingPunct="1">
              <a:lnSpc>
                <a:spcPct val="90000"/>
              </a:lnSpc>
              <a:defRPr/>
            </a:pPr>
            <a:r>
              <a:rPr lang="en-US" sz="2400" dirty="0">
                <a:latin typeface="Tahoma" charset="0"/>
                <a:ea typeface="Tahoma" charset="0"/>
                <a:cs typeface="Tahoma" charset="0"/>
              </a:rPr>
              <a:t>Memory &amp; mood changes, depression</a:t>
            </a:r>
          </a:p>
          <a:p>
            <a:pPr marL="0" indent="0" eaLnBrk="1" hangingPunct="1">
              <a:lnSpc>
                <a:spcPct val="90000"/>
              </a:lnSpc>
              <a:buFontTx/>
              <a:buNone/>
              <a:defRPr/>
            </a:pPr>
            <a:endParaRPr lang="en-US" sz="800" b="1" dirty="0">
              <a:latin typeface="Tahoma" charset="0"/>
              <a:ea typeface="Tahoma" charset="0"/>
              <a:cs typeface="Tahoma" charset="0"/>
            </a:endParaRPr>
          </a:p>
          <a:p>
            <a:pPr marL="0" indent="0" eaLnBrk="1" hangingPunct="1">
              <a:lnSpc>
                <a:spcPct val="90000"/>
              </a:lnSpc>
              <a:buFontTx/>
              <a:buNone/>
              <a:defRPr/>
            </a:pPr>
            <a:r>
              <a:rPr lang="en-US" b="1" dirty="0">
                <a:latin typeface="Tahoma" charset="0"/>
                <a:ea typeface="Tahoma" charset="0"/>
                <a:cs typeface="Tahoma" charset="0"/>
              </a:rPr>
              <a:t>Today’s goals: </a:t>
            </a:r>
          </a:p>
          <a:p>
            <a:pPr marL="0" indent="0" eaLnBrk="1" hangingPunct="1">
              <a:lnSpc>
                <a:spcPct val="90000"/>
              </a:lnSpc>
              <a:buNone/>
              <a:defRPr/>
            </a:pPr>
            <a:r>
              <a:rPr lang="en-US" b="1" dirty="0">
                <a:latin typeface="Tahoma" charset="0"/>
                <a:ea typeface="Tahoma" charset="0"/>
                <a:cs typeface="Tahoma" charset="0"/>
              </a:rPr>
              <a:t>Understand what has changed, and how to minimize the side effects with lifestyle changes &amp; plate model </a:t>
            </a:r>
            <a:endParaRPr lang="en-US" sz="2800" b="1" dirty="0"/>
          </a:p>
          <a:p>
            <a:pPr marL="0" indent="0" algn="ctr" eaLnBrk="1" hangingPunct="1">
              <a:lnSpc>
                <a:spcPct val="90000"/>
              </a:lnSpc>
              <a:buFontTx/>
              <a:buNone/>
              <a:defRPr/>
            </a:pPr>
            <a:endParaRPr lang="en-US" sz="2800" b="1" dirty="0"/>
          </a:p>
        </p:txBody>
      </p:sp>
      <p:pic>
        <p:nvPicPr>
          <p:cNvPr id="48132" name="Picture 4" descr="American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495800"/>
            <a:ext cx="1600200" cy="12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76200"/>
            <a:ext cx="7467600" cy="1143000"/>
          </a:xfrm>
        </p:spPr>
        <p:txBody>
          <a:bodyPr>
            <a:normAutofit/>
          </a:bodyPr>
          <a:lstStyle/>
          <a:p>
            <a:r>
              <a:rPr lang="en-US" altLang="en-US" sz="3600" b="1" dirty="0">
                <a:solidFill>
                  <a:schemeClr val="accent3">
                    <a:lumMod val="75000"/>
                  </a:schemeClr>
                </a:solidFill>
                <a:latin typeface="Tahoma" charset="0"/>
                <a:ea typeface="Tahoma" charset="0"/>
                <a:cs typeface="Tahoma" charset="0"/>
              </a:rPr>
              <a:t>Other Bone Health Nutrients</a:t>
            </a:r>
          </a:p>
        </p:txBody>
      </p:sp>
      <p:sp>
        <p:nvSpPr>
          <p:cNvPr id="43011" name="Content Placeholder 2"/>
          <p:cNvSpPr>
            <a:spLocks noGrp="1"/>
          </p:cNvSpPr>
          <p:nvPr>
            <p:ph idx="1"/>
          </p:nvPr>
        </p:nvSpPr>
        <p:spPr>
          <a:xfrm>
            <a:off x="304800" y="1447800"/>
            <a:ext cx="8610600" cy="5105400"/>
          </a:xfrm>
        </p:spPr>
        <p:txBody>
          <a:bodyPr/>
          <a:lstStyle/>
          <a:p>
            <a:pPr>
              <a:buFont typeface="Arial" panose="020B0604020202020204" pitchFamily="34" charset="0"/>
              <a:buChar char="•"/>
            </a:pPr>
            <a:r>
              <a:rPr lang="en-US" altLang="en-US" sz="2800" b="1" dirty="0">
                <a:latin typeface="Tahoma" charset="0"/>
                <a:ea typeface="Tahoma" charset="0"/>
                <a:cs typeface="Tahoma" charset="0"/>
              </a:rPr>
              <a:t>Magnesium </a:t>
            </a:r>
            <a:r>
              <a:rPr lang="en-US" altLang="en-US" sz="2200" dirty="0">
                <a:latin typeface="Tahoma" charset="0"/>
                <a:ea typeface="Tahoma" charset="0"/>
                <a:cs typeface="Tahoma" charset="0"/>
              </a:rPr>
              <a:t>(310 – 420 mg), typically low in American diets </a:t>
            </a:r>
          </a:p>
          <a:p>
            <a:pPr lvl="1">
              <a:buFont typeface="Arial" panose="020B0604020202020204" pitchFamily="34" charset="0"/>
              <a:buChar char="•"/>
            </a:pPr>
            <a:r>
              <a:rPr lang="en-US" altLang="en-US" sz="2200" dirty="0">
                <a:latin typeface="Tahoma" charset="0"/>
                <a:ea typeface="Tahoma" charset="0"/>
                <a:cs typeface="Tahoma" charset="0"/>
              </a:rPr>
              <a:t>&gt; 50% stored in bones</a:t>
            </a:r>
          </a:p>
          <a:p>
            <a:pPr lvl="1">
              <a:buFont typeface="Arial" panose="020B0604020202020204" pitchFamily="34" charset="0"/>
              <a:buChar char="•"/>
            </a:pPr>
            <a:r>
              <a:rPr lang="en-US" altLang="en-US" sz="2200" dirty="0">
                <a:latin typeface="Tahoma" charset="0"/>
                <a:ea typeface="Tahoma" charset="0"/>
                <a:cs typeface="Tahoma" charset="0"/>
              </a:rPr>
              <a:t>~3- 400 mg doses limited post-menopausal bone loss</a:t>
            </a:r>
          </a:p>
          <a:p>
            <a:pPr lvl="1">
              <a:buFont typeface="Arial" panose="020B0604020202020204" pitchFamily="34" charset="0"/>
              <a:buChar char="•"/>
            </a:pPr>
            <a:r>
              <a:rPr lang="en-US" altLang="en-US" sz="2200" dirty="0">
                <a:latin typeface="Tahoma" charset="0"/>
                <a:ea typeface="Tahoma" charset="0"/>
                <a:cs typeface="Tahoma" charset="0"/>
              </a:rPr>
              <a:t>Nuts, greens, beans, edamame, avocado, grains, fish</a:t>
            </a:r>
          </a:p>
          <a:p>
            <a:pPr>
              <a:buFont typeface="Arial" panose="020B0604020202020204" pitchFamily="34" charset="0"/>
              <a:buChar char="•"/>
            </a:pPr>
            <a:r>
              <a:rPr lang="en-US" altLang="en-US" sz="2800" b="1" dirty="0">
                <a:latin typeface="Tahoma" charset="0"/>
                <a:ea typeface="Tahoma" charset="0"/>
                <a:cs typeface="Tahoma" charset="0"/>
              </a:rPr>
              <a:t>B12</a:t>
            </a:r>
            <a:r>
              <a:rPr lang="en-US" altLang="en-US" sz="2800" dirty="0">
                <a:latin typeface="Tahoma" charset="0"/>
                <a:ea typeface="Tahoma" charset="0"/>
                <a:cs typeface="Tahoma" charset="0"/>
              </a:rPr>
              <a:t> </a:t>
            </a:r>
            <a:r>
              <a:rPr lang="en-US" altLang="en-US" sz="2400" dirty="0">
                <a:latin typeface="Tahoma" charset="0"/>
                <a:ea typeface="Tahoma" charset="0"/>
                <a:cs typeface="Tahoma" charset="0"/>
              </a:rPr>
              <a:t> </a:t>
            </a:r>
            <a:r>
              <a:rPr lang="en-US" altLang="en-US" sz="2200" dirty="0">
                <a:latin typeface="Tahoma" charset="0"/>
                <a:ea typeface="Tahoma" charset="0"/>
                <a:cs typeface="Tahoma" charset="0"/>
              </a:rPr>
              <a:t>(2.4 mcg) fish, dairy, eggs</a:t>
            </a:r>
          </a:p>
          <a:p>
            <a:pPr lvl="1">
              <a:buFont typeface="Arial" panose="020B0604020202020204" pitchFamily="34" charset="0"/>
              <a:buChar char="•"/>
            </a:pPr>
            <a:r>
              <a:rPr lang="en-US" altLang="en-US" sz="2200" dirty="0">
                <a:latin typeface="Tahoma" charset="0"/>
                <a:ea typeface="Tahoma" charset="0"/>
                <a:cs typeface="Tahoma" charset="0"/>
              </a:rPr>
              <a:t>Lower with age, PPI, metformin</a:t>
            </a:r>
          </a:p>
          <a:p>
            <a:pPr>
              <a:buFont typeface="Arial" panose="020B0604020202020204" pitchFamily="34" charset="0"/>
              <a:buChar char="•"/>
            </a:pPr>
            <a:r>
              <a:rPr lang="en-US" altLang="en-US" sz="2800" b="1" dirty="0">
                <a:latin typeface="Tahoma" charset="0"/>
                <a:ea typeface="Tahoma" charset="0"/>
                <a:cs typeface="Tahoma" charset="0"/>
              </a:rPr>
              <a:t>Vitamin K </a:t>
            </a:r>
            <a:r>
              <a:rPr lang="en-US" altLang="en-US" sz="2200" dirty="0">
                <a:latin typeface="Tahoma" charset="0"/>
                <a:ea typeface="Tahoma" charset="0"/>
                <a:cs typeface="Tahoma" charset="0"/>
              </a:rPr>
              <a:t>90 -120 mcg, K2 0.5- 1mg</a:t>
            </a:r>
            <a:r>
              <a:rPr lang="en-US" altLang="en-US" sz="2200" dirty="0">
                <a:latin typeface="Tahoma" charset="0"/>
                <a:ea typeface="Tahoma" charset="0"/>
                <a:cs typeface="Tahoma" charset="0"/>
                <a:sym typeface="Wingdings" pitchFamily="2" charset="2"/>
              </a:rPr>
              <a:t></a:t>
            </a:r>
            <a:r>
              <a:rPr lang="en-US" altLang="en-US" sz="2200" dirty="0">
                <a:latin typeface="Tahoma" charset="0"/>
                <a:ea typeface="Tahoma" charset="0"/>
                <a:cs typeface="Tahoma" charset="0"/>
              </a:rPr>
              <a:t> 6% less hip fracture</a:t>
            </a:r>
          </a:p>
          <a:p>
            <a:pPr lvl="1">
              <a:buFont typeface="Arial" panose="020B0604020202020204" pitchFamily="34" charset="0"/>
              <a:buChar char="•"/>
            </a:pPr>
            <a:r>
              <a:rPr lang="en-US" altLang="en-US" sz="2200" dirty="0">
                <a:latin typeface="Tahoma" charset="0"/>
                <a:ea typeface="Tahoma" charset="0"/>
                <a:cs typeface="Tahoma" charset="0"/>
              </a:rPr>
              <a:t>Cabbage/cauliflower, spinach, soy; K2: meats/cheeses</a:t>
            </a:r>
            <a:endParaRPr lang="en-US" altLang="en-US" sz="2400" dirty="0">
              <a:latin typeface="Tahoma" charset="0"/>
              <a:ea typeface="Tahoma" charset="0"/>
              <a:cs typeface="Tahoma" charset="0"/>
            </a:endParaRPr>
          </a:p>
          <a:p>
            <a:pPr>
              <a:buFont typeface="Arial" panose="020B0604020202020204" pitchFamily="34" charset="0"/>
              <a:buChar char="•"/>
            </a:pPr>
            <a:r>
              <a:rPr lang="en-US" altLang="en-US" sz="2800" b="1" dirty="0">
                <a:latin typeface="Tahoma" charset="0"/>
                <a:ea typeface="Tahoma" charset="0"/>
                <a:cs typeface="Tahoma" charset="0"/>
              </a:rPr>
              <a:t>C, zinc, manganese </a:t>
            </a:r>
            <a:r>
              <a:rPr lang="en-US" altLang="en-US" sz="2200" dirty="0">
                <a:latin typeface="Tahoma" charset="0"/>
                <a:ea typeface="Tahoma" charset="0"/>
                <a:cs typeface="Tahoma" charset="0"/>
              </a:rPr>
              <a:t>at levels in multi-vitamin </a:t>
            </a:r>
          </a:p>
          <a:p>
            <a:pPr>
              <a:buFont typeface="Arial" panose="020B0604020202020204" pitchFamily="34" charset="0"/>
              <a:buChar char="•"/>
            </a:pPr>
            <a:r>
              <a:rPr lang="en-US" altLang="en-US" sz="2800" b="1" dirty="0">
                <a:latin typeface="Tahoma" charset="0"/>
                <a:ea typeface="Tahoma" charset="0"/>
                <a:cs typeface="Tahoma" charset="0"/>
              </a:rPr>
              <a:t>Limit Vitamin A </a:t>
            </a:r>
            <a:r>
              <a:rPr lang="en-US" altLang="en-US" sz="2200" dirty="0">
                <a:latin typeface="Tahoma" charset="0"/>
                <a:ea typeface="Tahoma" charset="0"/>
                <a:cs typeface="Tahoma" charset="0"/>
              </a:rPr>
              <a:t>supplements to ~ 5,000 IU (RDA)</a:t>
            </a:r>
          </a:p>
          <a:p>
            <a:pPr lvl="1">
              <a:buFont typeface="Arial" panose="020B0604020202020204" pitchFamily="34" charset="0"/>
              <a:buChar char="•"/>
            </a:pPr>
            <a:r>
              <a:rPr lang="en-US" altLang="en-US" sz="2200" dirty="0">
                <a:latin typeface="Tahoma" charset="0"/>
                <a:ea typeface="Tahoma" charset="0"/>
                <a:cs typeface="Tahoma" charset="0"/>
              </a:rPr>
              <a:t>Increases “diggers” and interferes with vitamin D activity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0"/>
            <a:ext cx="7467600" cy="1143000"/>
          </a:xfrm>
        </p:spPr>
        <p:txBody>
          <a:bodyPr>
            <a:noAutofit/>
          </a:bodyPr>
          <a:lstStyle/>
          <a:p>
            <a:r>
              <a:rPr lang="en-US" altLang="en-US" sz="3600" b="1" dirty="0">
                <a:solidFill>
                  <a:schemeClr val="accent3">
                    <a:lumMod val="75000"/>
                  </a:schemeClr>
                </a:solidFill>
                <a:latin typeface="Tahoma" charset="0"/>
                <a:ea typeface="Tahoma" charset="0"/>
                <a:cs typeface="Tahoma" charset="0"/>
              </a:rPr>
              <a:t>Vitamin D and Bone Health </a:t>
            </a:r>
          </a:p>
        </p:txBody>
      </p:sp>
      <p:sp>
        <p:nvSpPr>
          <p:cNvPr id="26627" name="Content Placeholder 2"/>
          <p:cNvSpPr>
            <a:spLocks noGrp="1"/>
          </p:cNvSpPr>
          <p:nvPr>
            <p:ph idx="1"/>
          </p:nvPr>
        </p:nvSpPr>
        <p:spPr>
          <a:xfrm>
            <a:off x="381000" y="1600200"/>
            <a:ext cx="8534400" cy="5029200"/>
          </a:xfrm>
        </p:spPr>
        <p:txBody>
          <a:bodyPr/>
          <a:lstStyle/>
          <a:p>
            <a:pPr marL="0" indent="0" eaLnBrk="1" hangingPunct="1">
              <a:lnSpc>
                <a:spcPct val="90000"/>
              </a:lnSpc>
              <a:buNone/>
              <a:defRPr/>
            </a:pPr>
            <a:r>
              <a:rPr lang="en-US" sz="2600" b="1" dirty="0">
                <a:solidFill>
                  <a:schemeClr val="accent2">
                    <a:lumMod val="75000"/>
                  </a:schemeClr>
                </a:solidFill>
                <a:latin typeface="Tahoma" charset="0"/>
                <a:ea typeface="Tahoma" charset="0"/>
                <a:cs typeface="Tahoma" charset="0"/>
              </a:rPr>
              <a:t>Goal: 32 - 40 ng/ml 25-OH vitamin D; &lt; 60 - 70</a:t>
            </a:r>
          </a:p>
          <a:p>
            <a:pPr eaLnBrk="1" hangingPunct="1">
              <a:lnSpc>
                <a:spcPct val="90000"/>
              </a:lnSpc>
              <a:buFont typeface="Arial" panose="020B0604020202020204" pitchFamily="34" charset="0"/>
              <a:buChar char="•"/>
              <a:defRPr/>
            </a:pPr>
            <a:r>
              <a:rPr lang="en-US" sz="2400" b="1" dirty="0">
                <a:solidFill>
                  <a:schemeClr val="accent3">
                    <a:lumMod val="75000"/>
                  </a:schemeClr>
                </a:solidFill>
                <a:latin typeface="Tahoma" charset="0"/>
                <a:ea typeface="Tahoma" charset="0"/>
                <a:cs typeface="Tahoma" charset="0"/>
              </a:rPr>
              <a:t>Seasonal: Fall (highest levels), Spring (lowest) </a:t>
            </a:r>
          </a:p>
          <a:p>
            <a:pPr eaLnBrk="1" hangingPunct="1">
              <a:lnSpc>
                <a:spcPct val="90000"/>
              </a:lnSpc>
              <a:buFont typeface="Arial" panose="020B0604020202020204" pitchFamily="34" charset="0"/>
              <a:buChar char="•"/>
              <a:defRPr/>
            </a:pPr>
            <a:r>
              <a:rPr lang="en-US" sz="2400" dirty="0">
                <a:latin typeface="Tahoma" charset="0"/>
                <a:ea typeface="Tahoma" charset="0"/>
                <a:cs typeface="Tahoma" charset="0"/>
              </a:rPr>
              <a:t>Levels in the tropics are not higher, but more </a:t>
            </a:r>
            <a:r>
              <a:rPr lang="en-US" sz="2400" u="sng" dirty="0">
                <a:latin typeface="Tahoma" charset="0"/>
                <a:ea typeface="Tahoma" charset="0"/>
                <a:cs typeface="Tahoma" charset="0"/>
              </a:rPr>
              <a:t>consistent</a:t>
            </a:r>
            <a:r>
              <a:rPr lang="en-US" sz="2400" dirty="0">
                <a:latin typeface="Tahoma" charset="0"/>
                <a:ea typeface="Tahoma" charset="0"/>
                <a:cs typeface="Tahoma" charset="0"/>
              </a:rPr>
              <a:t> </a:t>
            </a:r>
            <a:br>
              <a:rPr lang="en-US" sz="2400" dirty="0">
                <a:latin typeface="Tahoma" charset="0"/>
                <a:ea typeface="Tahoma" charset="0"/>
                <a:cs typeface="Tahoma" charset="0"/>
              </a:rPr>
            </a:br>
            <a:endParaRPr lang="en-US" sz="600" dirty="0">
              <a:latin typeface="Tahoma" charset="0"/>
              <a:ea typeface="Tahoma" charset="0"/>
              <a:cs typeface="Tahoma" charset="0"/>
            </a:endParaRPr>
          </a:p>
          <a:p>
            <a:pPr marL="0" indent="0" eaLnBrk="1" hangingPunct="1">
              <a:lnSpc>
                <a:spcPct val="90000"/>
              </a:lnSpc>
              <a:buFont typeface="Wingdings" panose="05000000000000000000" pitchFamily="2" charset="2"/>
              <a:buNone/>
              <a:defRPr/>
            </a:pPr>
            <a:r>
              <a:rPr lang="en-US" sz="2600" b="1" dirty="0">
                <a:latin typeface="Tahoma" charset="0"/>
                <a:ea typeface="Tahoma" charset="0"/>
                <a:cs typeface="Tahoma" charset="0"/>
              </a:rPr>
              <a:t>50% &lt; 30; split between insufficient/deficient</a:t>
            </a:r>
          </a:p>
          <a:p>
            <a:pPr marL="514350" indent="-457200" eaLnBrk="1" hangingPunct="1">
              <a:lnSpc>
                <a:spcPct val="90000"/>
              </a:lnSpc>
              <a:buFont typeface="Arial" panose="020B0604020202020204" pitchFamily="34" charset="0"/>
              <a:buChar char="•"/>
              <a:defRPr/>
            </a:pPr>
            <a:r>
              <a:rPr lang="en-US" dirty="0">
                <a:latin typeface="Tahoma" charset="0"/>
                <a:ea typeface="Tahoma" charset="0"/>
                <a:cs typeface="Tahoma" charset="0"/>
              </a:rPr>
              <a:t>High risk </a:t>
            </a:r>
            <a:r>
              <a:rPr lang="en-US" sz="2400" dirty="0">
                <a:latin typeface="Tahoma" charset="0"/>
                <a:ea typeface="Tahoma" charset="0"/>
                <a:cs typeface="Tahoma" charset="0"/>
              </a:rPr>
              <a:t>with more belly fat, darker skin, lack of sun, age, seizure/steroid/ADT/aromatase inhibitor therapies, hyper-parathyroid or renal disease, malabsorption</a:t>
            </a:r>
          </a:p>
          <a:p>
            <a:pPr marL="0" indent="0" eaLnBrk="1" hangingPunct="1">
              <a:lnSpc>
                <a:spcPct val="90000"/>
              </a:lnSpc>
              <a:buFont typeface="Wingdings" panose="05000000000000000000" pitchFamily="2" charset="2"/>
              <a:buNone/>
              <a:defRPr/>
            </a:pPr>
            <a:endParaRPr lang="en-US" sz="600" b="1" dirty="0">
              <a:latin typeface="Tahoma" charset="0"/>
              <a:ea typeface="Tahoma" charset="0"/>
              <a:cs typeface="Tahoma" charset="0"/>
            </a:endParaRPr>
          </a:p>
          <a:p>
            <a:pPr marL="0" indent="0" eaLnBrk="1" hangingPunct="1">
              <a:lnSpc>
                <a:spcPct val="90000"/>
              </a:lnSpc>
              <a:buFont typeface="Wingdings" panose="05000000000000000000" pitchFamily="2" charset="2"/>
              <a:buNone/>
              <a:defRPr/>
            </a:pPr>
            <a:r>
              <a:rPr lang="en-US" sz="2600" b="1" dirty="0">
                <a:latin typeface="Tahoma" charset="0"/>
                <a:ea typeface="Tahoma" charset="0"/>
                <a:cs typeface="Tahoma" charset="0"/>
              </a:rPr>
              <a:t>Vitamin D benefits beyond calcium absorption</a:t>
            </a:r>
          </a:p>
          <a:p>
            <a:pPr eaLnBrk="1" hangingPunct="1">
              <a:lnSpc>
                <a:spcPct val="90000"/>
              </a:lnSpc>
              <a:buFont typeface="Arial" panose="020B0604020202020204" pitchFamily="34" charset="0"/>
              <a:buChar char="•"/>
              <a:defRPr/>
            </a:pPr>
            <a:r>
              <a:rPr lang="en-US" sz="2400" dirty="0">
                <a:latin typeface="Tahoma" charset="0"/>
                <a:ea typeface="Tahoma" charset="0"/>
                <a:cs typeface="Tahoma" charset="0"/>
              </a:rPr>
              <a:t>Improved muscle mass, balance, with fewer falls</a:t>
            </a:r>
          </a:p>
          <a:p>
            <a:pPr eaLnBrk="1" hangingPunct="1">
              <a:lnSpc>
                <a:spcPct val="90000"/>
              </a:lnSpc>
              <a:buFont typeface="Arial" panose="020B0604020202020204" pitchFamily="34" charset="0"/>
              <a:buChar char="•"/>
              <a:defRPr/>
            </a:pPr>
            <a:r>
              <a:rPr lang="en-US" sz="2400" dirty="0">
                <a:latin typeface="Tahoma" charset="0"/>
                <a:ea typeface="Tahoma" charset="0"/>
                <a:cs typeface="Tahoma" charset="0"/>
              </a:rPr>
              <a:t>30 ng/ml in postmenopausal Br CA </a:t>
            </a:r>
            <a:r>
              <a:rPr lang="en-US" sz="2400" dirty="0">
                <a:latin typeface="Tahoma" charset="0"/>
                <a:ea typeface="Tahoma" charset="0"/>
                <a:cs typeface="Tahoma" charset="0"/>
                <a:sym typeface="Wingdings" panose="05000000000000000000" pitchFamily="2" charset="2"/>
              </a:rPr>
              <a:t> better </a:t>
            </a:r>
            <a:r>
              <a:rPr lang="en-US" sz="2400" dirty="0">
                <a:latin typeface="Tahoma" charset="0"/>
                <a:ea typeface="Tahoma" charset="0"/>
                <a:cs typeface="Tahoma" charset="0"/>
              </a:rPr>
              <a:t>survival</a:t>
            </a:r>
          </a:p>
          <a:p>
            <a:pPr eaLnBrk="1" hangingPunct="1">
              <a:lnSpc>
                <a:spcPct val="90000"/>
              </a:lnSpc>
              <a:buFont typeface="Arial" panose="020B0604020202020204" pitchFamily="34" charset="0"/>
              <a:buChar char="•"/>
              <a:defRPr/>
            </a:pPr>
            <a:r>
              <a:rPr lang="en-US" dirty="0">
                <a:latin typeface="Tahoma" charset="0"/>
                <a:ea typeface="Tahoma" charset="0"/>
                <a:cs typeface="Tahoma" charset="0"/>
              </a:rPr>
              <a:t>2,000 IU/d lowered cancer </a:t>
            </a:r>
            <a:r>
              <a:rPr lang="en-US" u="sng" dirty="0">
                <a:latin typeface="Tahoma" charset="0"/>
                <a:ea typeface="Tahoma" charset="0"/>
                <a:cs typeface="Tahoma" charset="0"/>
              </a:rPr>
              <a:t>risk</a:t>
            </a:r>
            <a:r>
              <a:rPr lang="en-US" dirty="0">
                <a:latin typeface="Tahoma" charset="0"/>
                <a:ea typeface="Tahoma" charset="0"/>
                <a:cs typeface="Tahoma" charset="0"/>
              </a:rPr>
              <a:t> in AA, and </a:t>
            </a:r>
            <a:r>
              <a:rPr lang="en-US" u="sng" dirty="0">
                <a:latin typeface="Tahoma" charset="0"/>
                <a:ea typeface="Tahoma" charset="0"/>
                <a:cs typeface="Tahoma" charset="0"/>
              </a:rPr>
              <a:t>mortality</a:t>
            </a:r>
            <a:r>
              <a:rPr lang="en-US" dirty="0">
                <a:latin typeface="Tahoma" charset="0"/>
                <a:ea typeface="Tahoma" charset="0"/>
                <a:cs typeface="Tahoma" charset="0"/>
              </a:rPr>
              <a:t> overall</a:t>
            </a:r>
            <a:endParaRPr lang="en-US" sz="2400" dirty="0">
              <a:latin typeface="Tahoma" charset="0"/>
              <a:ea typeface="Tahoma" charset="0"/>
              <a:cs typeface="Tahoma" charset="0"/>
            </a:endParaRPr>
          </a:p>
          <a:p>
            <a:pPr eaLnBrk="1" hangingPunct="1">
              <a:lnSpc>
                <a:spcPct val="90000"/>
              </a:lnSpc>
              <a:buFont typeface="Arial" panose="020B0604020202020204" pitchFamily="34" charset="0"/>
              <a:buChar char="•"/>
              <a:defRPr/>
            </a:pPr>
            <a:r>
              <a:rPr lang="en-US" sz="2400" dirty="0">
                <a:latin typeface="Tahoma" charset="0"/>
                <a:ea typeface="Tahoma" charset="0"/>
                <a:cs typeface="Tahoma" charset="0"/>
              </a:rPr>
              <a:t>Higher D levels = </a:t>
            </a:r>
            <a:r>
              <a:rPr lang="en-US" sz="2400" b="1" dirty="0">
                <a:latin typeface="Tahoma" charset="0"/>
                <a:ea typeface="Tahoma" charset="0"/>
                <a:cs typeface="Tahoma" charset="0"/>
              </a:rPr>
              <a:t>less joint pain on AI therapy</a:t>
            </a:r>
            <a:endParaRPr lang="en-US" sz="3600" b="1" dirty="0">
              <a:latin typeface="Tahoma" charset="0"/>
              <a:ea typeface="Tahoma" charset="0"/>
              <a:cs typeface="Tahoma" charset="0"/>
            </a:endParaRPr>
          </a:p>
          <a:p>
            <a:pPr marL="514350" indent="-457200" eaLnBrk="1" hangingPunct="1">
              <a:lnSpc>
                <a:spcPct val="90000"/>
              </a:lnSpc>
              <a:defRPr/>
            </a:pPr>
            <a:endParaRPr lang="en-US" sz="2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85774" y="152400"/>
            <a:ext cx="8201025" cy="1066800"/>
          </a:xfrm>
        </p:spPr>
        <p:txBody>
          <a:bodyPr>
            <a:noAutofit/>
          </a:bodyPr>
          <a:lstStyle/>
          <a:p>
            <a:r>
              <a:rPr lang="en-US" altLang="en-US" sz="3600" b="1" dirty="0">
                <a:solidFill>
                  <a:schemeClr val="accent3">
                    <a:lumMod val="75000"/>
                  </a:schemeClr>
                </a:solidFill>
                <a:latin typeface="Tahoma" charset="0"/>
                <a:ea typeface="Tahoma" charset="0"/>
                <a:cs typeface="Tahoma" charset="0"/>
              </a:rPr>
              <a:t>Fruit &amp; Vegetables Neutralize Acid</a:t>
            </a:r>
          </a:p>
        </p:txBody>
      </p:sp>
      <p:sp>
        <p:nvSpPr>
          <p:cNvPr id="51203" name="Content Placeholder 2"/>
          <p:cNvSpPr>
            <a:spLocks noGrp="1"/>
          </p:cNvSpPr>
          <p:nvPr>
            <p:ph idx="1"/>
          </p:nvPr>
        </p:nvSpPr>
        <p:spPr>
          <a:xfrm>
            <a:off x="485774" y="1524000"/>
            <a:ext cx="8001000" cy="5181600"/>
          </a:xfrm>
        </p:spPr>
        <p:txBody>
          <a:bodyPr/>
          <a:lstStyle/>
          <a:p>
            <a:pPr marL="0" indent="0">
              <a:buFontTx/>
              <a:buNone/>
              <a:defRPr/>
            </a:pPr>
            <a:r>
              <a:rPr lang="en-US" altLang="en-US" sz="2600" dirty="0">
                <a:latin typeface="Tahoma" charset="0"/>
                <a:ea typeface="Tahoma" charset="0"/>
                <a:cs typeface="Tahoma" charset="0"/>
              </a:rPr>
              <a:t>Bone is an alkaline reservoir that will be broken down and released as a buffer to neutralize excess acidity in the body, affecting bone density</a:t>
            </a:r>
          </a:p>
          <a:p>
            <a:pPr marL="0" indent="0">
              <a:buFontTx/>
              <a:buNone/>
              <a:defRPr/>
            </a:pPr>
            <a:r>
              <a:rPr lang="en-US" altLang="en-US" sz="2800" b="1" dirty="0">
                <a:solidFill>
                  <a:schemeClr val="accent2">
                    <a:lumMod val="75000"/>
                  </a:schemeClr>
                </a:solidFill>
                <a:latin typeface="Tahoma" charset="0"/>
                <a:ea typeface="Tahoma" charset="0"/>
                <a:cs typeface="Tahoma" charset="0"/>
              </a:rPr>
              <a:t>Body acidity is not due to “acidic” foods</a:t>
            </a:r>
          </a:p>
          <a:p>
            <a:pPr>
              <a:buFont typeface="Arial" panose="020B0604020202020204" pitchFamily="34" charset="0"/>
              <a:buChar char="•"/>
              <a:defRPr/>
            </a:pPr>
            <a:r>
              <a:rPr lang="en-US" altLang="en-US" sz="2600" dirty="0">
                <a:latin typeface="Tahoma" charset="0"/>
                <a:ea typeface="Tahoma" charset="0"/>
                <a:cs typeface="Tahoma" charset="0"/>
              </a:rPr>
              <a:t>OJ breaks down to bicarbonate (neutralizing acid)</a:t>
            </a:r>
          </a:p>
          <a:p>
            <a:pPr>
              <a:buFont typeface="Arial" panose="020B0604020202020204" pitchFamily="34" charset="0"/>
              <a:buChar char="•"/>
              <a:defRPr/>
            </a:pPr>
            <a:r>
              <a:rPr lang="en-US" altLang="en-US" sz="2600" b="1" dirty="0">
                <a:latin typeface="Tahoma" charset="0"/>
                <a:ea typeface="Tahoma" charset="0"/>
                <a:cs typeface="Tahoma" charset="0"/>
              </a:rPr>
              <a:t>Cereal grains and proteins** </a:t>
            </a:r>
            <a:r>
              <a:rPr lang="en-US" altLang="en-US" sz="2600" dirty="0">
                <a:latin typeface="Tahoma" charset="0"/>
                <a:ea typeface="Tahoma" charset="0"/>
                <a:cs typeface="Tahoma" charset="0"/>
              </a:rPr>
              <a:t>break down and release hydrogen ions (increasing acid)</a:t>
            </a:r>
          </a:p>
          <a:p>
            <a:pPr marL="0" indent="0">
              <a:buFontTx/>
              <a:buNone/>
              <a:defRPr/>
            </a:pPr>
            <a:endParaRPr lang="en-US" altLang="en-US" sz="600" dirty="0">
              <a:latin typeface="Tahoma" charset="0"/>
              <a:ea typeface="Tahoma" charset="0"/>
              <a:cs typeface="Tahoma" charset="0"/>
            </a:endParaRPr>
          </a:p>
          <a:p>
            <a:pPr marL="0" indent="0">
              <a:buFontTx/>
              <a:buNone/>
              <a:defRPr/>
            </a:pPr>
            <a:r>
              <a:rPr lang="en-US" altLang="en-US" sz="2600" dirty="0">
                <a:latin typeface="Tahoma" charset="0"/>
                <a:ea typeface="Tahoma" charset="0"/>
                <a:cs typeface="Tahoma" charset="0"/>
              </a:rPr>
              <a:t>Potassium citrate supplements may help </a:t>
            </a:r>
          </a:p>
          <a:p>
            <a:pPr marL="0" indent="0">
              <a:buFontTx/>
              <a:buNone/>
              <a:defRPr/>
            </a:pPr>
            <a:r>
              <a:rPr lang="en-US" altLang="en-US" sz="2600" b="1" dirty="0">
                <a:latin typeface="Tahoma" charset="0"/>
                <a:ea typeface="Tahoma" charset="0"/>
                <a:cs typeface="Tahoma" charset="0"/>
              </a:rPr>
              <a:t>**Adequate protein is important for </a:t>
            </a:r>
            <a:br>
              <a:rPr lang="en-US" altLang="en-US" sz="2600" b="1" dirty="0">
                <a:latin typeface="Tahoma" charset="0"/>
                <a:ea typeface="Tahoma" charset="0"/>
                <a:cs typeface="Tahoma" charset="0"/>
              </a:rPr>
            </a:br>
            <a:r>
              <a:rPr lang="en-US" altLang="en-US" sz="2600" b="1" dirty="0">
                <a:latin typeface="Tahoma" charset="0"/>
                <a:ea typeface="Tahoma" charset="0"/>
                <a:cs typeface="Tahoma" charset="0"/>
              </a:rPr>
              <a:t>building muscle mass and bone</a:t>
            </a:r>
          </a:p>
          <a:p>
            <a:pPr marL="0" indent="0">
              <a:buFontTx/>
              <a:buNone/>
              <a:defRPr/>
            </a:pPr>
            <a:r>
              <a:rPr lang="en-US" altLang="en-US" sz="2600" b="1" dirty="0">
                <a:latin typeface="Tahoma" charset="0"/>
                <a:ea typeface="Tahoma" charset="0"/>
                <a:cs typeface="Tahoma" charset="0"/>
              </a:rPr>
              <a:t>~ 0.5 g/pound of weight</a:t>
            </a:r>
            <a:br>
              <a:rPr lang="en-US" altLang="en-US" sz="2600" b="1" dirty="0">
                <a:latin typeface="Tahoma" charset="0"/>
                <a:ea typeface="Tahoma" charset="0"/>
                <a:cs typeface="Tahoma" charset="0"/>
              </a:rPr>
            </a:br>
            <a:endParaRPr lang="en-US" altLang="en-US" sz="2800" dirty="0"/>
          </a:p>
        </p:txBody>
      </p:sp>
      <p:pic>
        <p:nvPicPr>
          <p:cNvPr id="4" name="Picture 3" descr="American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667438"/>
            <a:ext cx="1676399" cy="19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81000"/>
            <a:ext cx="8534400" cy="1371600"/>
          </a:xfrm>
        </p:spPr>
        <p:txBody>
          <a:bodyPr>
            <a:noAutofit/>
          </a:bodyPr>
          <a:lstStyle/>
          <a:p>
            <a:r>
              <a:rPr lang="en-US" altLang="en-US" sz="3600" b="1" dirty="0">
                <a:solidFill>
                  <a:schemeClr val="accent3">
                    <a:lumMod val="75000"/>
                  </a:schemeClr>
                </a:solidFill>
                <a:latin typeface="Tahoma" charset="0"/>
                <a:ea typeface="Tahoma" charset="0"/>
                <a:cs typeface="Tahoma" charset="0"/>
              </a:rPr>
              <a:t>Plate Model/Dash Diet Help Bones</a:t>
            </a:r>
          </a:p>
        </p:txBody>
      </p:sp>
      <p:pic>
        <p:nvPicPr>
          <p:cNvPr id="50179" name="Picture 4" descr="Americanpl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098"/>
          <a:stretch>
            <a:fillRect/>
          </a:stretch>
        </p:blipFill>
        <p:spPr>
          <a:xfrm>
            <a:off x="6934200" y="1752600"/>
            <a:ext cx="1768475" cy="1438275"/>
          </a:xfrm>
        </p:spPr>
      </p:pic>
      <p:sp>
        <p:nvSpPr>
          <p:cNvPr id="2" name="Rectangle 1"/>
          <p:cNvSpPr/>
          <p:nvPr/>
        </p:nvSpPr>
        <p:spPr>
          <a:xfrm>
            <a:off x="228600" y="1295400"/>
            <a:ext cx="8763000" cy="5093702"/>
          </a:xfrm>
          <a:prstGeom prst="rect">
            <a:avLst/>
          </a:prstGeom>
        </p:spPr>
        <p:txBody>
          <a:bodyPr>
            <a:spAutoFit/>
          </a:bodyPr>
          <a:lstStyle/>
          <a:p>
            <a:pPr eaLnBrk="1" hangingPunct="1">
              <a:lnSpc>
                <a:spcPct val="90000"/>
              </a:lnSpc>
              <a:defRPr/>
            </a:pPr>
            <a:r>
              <a:rPr lang="en-US" sz="2800" b="1" dirty="0">
                <a:latin typeface="Tahoma" charset="0"/>
                <a:ea typeface="Tahoma" charset="0"/>
                <a:cs typeface="Tahoma" charset="0"/>
              </a:rPr>
              <a:t>¼ Carbohydrates</a:t>
            </a:r>
          </a:p>
          <a:p>
            <a:pPr marL="342900" indent="-342900" eaLnBrk="1" hangingPunct="1">
              <a:lnSpc>
                <a:spcPct val="90000"/>
              </a:lnSpc>
              <a:buFont typeface="Arial" panose="020B0604020202020204" pitchFamily="34" charset="0"/>
              <a:buChar char="•"/>
              <a:defRPr/>
            </a:pPr>
            <a:r>
              <a:rPr lang="en-US" sz="2200" dirty="0">
                <a:latin typeface="Tahoma" charset="0"/>
                <a:ea typeface="Tahoma" charset="0"/>
                <a:cs typeface="Tahoma" charset="0"/>
              </a:rPr>
              <a:t>Whole-grain breads, cereals, rice, potatoes, pasta</a:t>
            </a:r>
            <a:br>
              <a:rPr lang="en-US" sz="2200" dirty="0">
                <a:latin typeface="Tahoma" charset="0"/>
                <a:ea typeface="Tahoma" charset="0"/>
                <a:cs typeface="Tahoma" charset="0"/>
              </a:rPr>
            </a:br>
            <a:r>
              <a:rPr lang="en-US" sz="2200" dirty="0">
                <a:latin typeface="Tahoma" charset="0"/>
                <a:ea typeface="Tahoma" charset="0"/>
                <a:cs typeface="Tahoma" charset="0"/>
              </a:rPr>
              <a:t>(but in limited portions)</a:t>
            </a:r>
          </a:p>
          <a:p>
            <a:pPr lvl="1" eaLnBrk="1" hangingPunct="1">
              <a:lnSpc>
                <a:spcPct val="90000"/>
              </a:lnSpc>
              <a:defRPr/>
            </a:pPr>
            <a:endParaRPr lang="en-US" sz="2000" dirty="0">
              <a:latin typeface="Tahoma" charset="0"/>
              <a:ea typeface="Tahoma" charset="0"/>
              <a:cs typeface="Tahoma" charset="0"/>
            </a:endParaRPr>
          </a:p>
          <a:p>
            <a:pPr eaLnBrk="1" hangingPunct="1">
              <a:lnSpc>
                <a:spcPct val="90000"/>
              </a:lnSpc>
              <a:defRPr/>
            </a:pPr>
            <a:r>
              <a:rPr lang="en-US" sz="2800" b="1" dirty="0">
                <a:latin typeface="Tahoma" charset="0"/>
                <a:ea typeface="Tahoma" charset="0"/>
                <a:cs typeface="Tahoma" charset="0"/>
              </a:rPr>
              <a:t>¼ Lean Protein, avoids excess</a:t>
            </a:r>
          </a:p>
          <a:p>
            <a:pPr marL="342900" indent="-342900" eaLnBrk="1" hangingPunct="1">
              <a:lnSpc>
                <a:spcPct val="90000"/>
              </a:lnSpc>
              <a:buFont typeface="Arial" panose="020B0604020202020204" pitchFamily="34" charset="0"/>
              <a:buChar char="•"/>
              <a:defRPr/>
            </a:pPr>
            <a:r>
              <a:rPr lang="en-US" sz="2400" b="1" dirty="0">
                <a:latin typeface="Tahoma" charset="0"/>
                <a:ea typeface="Tahoma" charset="0"/>
                <a:cs typeface="Tahoma" charset="0"/>
              </a:rPr>
              <a:t>Maintains </a:t>
            </a:r>
            <a:r>
              <a:rPr lang="en-US" sz="2400" dirty="0">
                <a:latin typeface="Tahoma" charset="0"/>
                <a:ea typeface="Tahoma" charset="0"/>
                <a:cs typeface="Tahoma" charset="0"/>
              </a:rPr>
              <a:t>strength, limits muscles loss/falls</a:t>
            </a:r>
          </a:p>
          <a:p>
            <a:pPr marL="342900" indent="-342900" eaLnBrk="1" hangingPunct="1">
              <a:lnSpc>
                <a:spcPct val="90000"/>
              </a:lnSpc>
              <a:buFont typeface="Arial" panose="020B0604020202020204" pitchFamily="34" charset="0"/>
              <a:buChar char="•"/>
              <a:defRPr/>
            </a:pPr>
            <a:r>
              <a:rPr lang="en-US" sz="2200" b="1" dirty="0">
                <a:latin typeface="Tahoma" charset="0"/>
                <a:ea typeface="Tahoma" charset="0"/>
                <a:cs typeface="Tahoma" charset="0"/>
              </a:rPr>
              <a:t>Low fat dairy, lean fish</a:t>
            </a:r>
            <a:r>
              <a:rPr lang="en-US" sz="2200" dirty="0">
                <a:latin typeface="Tahoma" charset="0"/>
                <a:ea typeface="Tahoma" charset="0"/>
                <a:cs typeface="Tahoma" charset="0"/>
              </a:rPr>
              <a:t>, poultry, beef, </a:t>
            </a:r>
            <a:r>
              <a:rPr lang="en-US" sz="2200" b="1" dirty="0">
                <a:latin typeface="Tahoma" charset="0"/>
                <a:ea typeface="Tahoma" charset="0"/>
                <a:cs typeface="Tahoma" charset="0"/>
              </a:rPr>
              <a:t>Eggs; Nuts</a:t>
            </a:r>
          </a:p>
          <a:p>
            <a:pPr lvl="1" eaLnBrk="1" hangingPunct="1">
              <a:lnSpc>
                <a:spcPct val="90000"/>
              </a:lnSpc>
              <a:defRPr/>
            </a:pPr>
            <a:endParaRPr lang="en-US" sz="2000" b="1" dirty="0">
              <a:latin typeface="Tahoma" charset="0"/>
              <a:ea typeface="Tahoma" charset="0"/>
              <a:cs typeface="Tahoma" charset="0"/>
            </a:endParaRPr>
          </a:p>
          <a:p>
            <a:pPr eaLnBrk="1" hangingPunct="1">
              <a:lnSpc>
                <a:spcPct val="90000"/>
              </a:lnSpc>
              <a:defRPr/>
            </a:pPr>
            <a:r>
              <a:rPr lang="en-US" sz="2800" b="1" dirty="0">
                <a:solidFill>
                  <a:schemeClr val="tx2"/>
                </a:solidFill>
                <a:latin typeface="Tahoma" charset="0"/>
                <a:ea typeface="Tahoma" charset="0"/>
                <a:cs typeface="Tahoma" charset="0"/>
              </a:rPr>
              <a:t>½ </a:t>
            </a:r>
            <a:r>
              <a:rPr lang="en-US" sz="2800" b="1" dirty="0">
                <a:latin typeface="Tahoma" charset="0"/>
                <a:ea typeface="Tahoma" charset="0"/>
                <a:cs typeface="Tahoma" charset="0"/>
              </a:rPr>
              <a:t>vegetables, 1 fist size fruit, beans</a:t>
            </a:r>
          </a:p>
          <a:p>
            <a:pPr marL="342900" indent="-342900">
              <a:buFont typeface="Arial" panose="020B0604020202020204" pitchFamily="34" charset="0"/>
              <a:buChar char="•"/>
              <a:defRPr/>
            </a:pPr>
            <a:r>
              <a:rPr lang="en-US" sz="2400" dirty="0">
                <a:latin typeface="Tahoma" charset="0"/>
                <a:ea typeface="Tahoma" charset="0"/>
                <a:cs typeface="Tahoma" charset="0"/>
              </a:rPr>
              <a:t>Provides potassium, and citrate which neutralizes acid</a:t>
            </a:r>
          </a:p>
          <a:p>
            <a:pPr marL="800100" lvl="1" indent="-342900">
              <a:buFont typeface="Arial" panose="020B0604020202020204" pitchFamily="34" charset="0"/>
              <a:buChar char="•"/>
              <a:defRPr/>
            </a:pPr>
            <a:r>
              <a:rPr lang="en-US" sz="2400" dirty="0">
                <a:latin typeface="Tahoma" charset="0"/>
                <a:ea typeface="Tahoma" charset="0"/>
                <a:cs typeface="Tahoma" charset="0"/>
              </a:rPr>
              <a:t>Bone is otherwise broken down to buffer acidity </a:t>
            </a:r>
          </a:p>
          <a:p>
            <a:pPr marL="342900" indent="-342900">
              <a:buFont typeface="Arial" panose="020B0604020202020204" pitchFamily="34" charset="0"/>
              <a:buChar char="•"/>
              <a:defRPr/>
            </a:pPr>
            <a:r>
              <a:rPr lang="en-US" sz="2400" dirty="0">
                <a:latin typeface="Tahoma" charset="0"/>
                <a:ea typeface="Tahoma" charset="0"/>
                <a:cs typeface="Tahoma" charset="0"/>
              </a:rPr>
              <a:t>Teas (black, green, oolong) increased density </a:t>
            </a:r>
          </a:p>
          <a:p>
            <a:pPr marL="342900" indent="-342900">
              <a:buFont typeface="Arial" panose="020B0604020202020204" pitchFamily="34" charset="0"/>
              <a:buChar char="•"/>
              <a:defRPr/>
            </a:pPr>
            <a:endParaRPr lang="en-US" sz="1000" dirty="0">
              <a:latin typeface="Tahoma" charset="0"/>
              <a:ea typeface="Tahoma" charset="0"/>
              <a:cs typeface="Tahoma" charset="0"/>
            </a:endParaRPr>
          </a:p>
          <a:p>
            <a:pPr algn="ctr" eaLnBrk="1" hangingPunct="1">
              <a:lnSpc>
                <a:spcPct val="90000"/>
              </a:lnSpc>
              <a:defRPr/>
            </a:pPr>
            <a:r>
              <a:rPr lang="en-US" sz="2800" b="1" dirty="0">
                <a:solidFill>
                  <a:srgbClr val="C00000"/>
                </a:solidFill>
                <a:latin typeface="Tahoma" charset="0"/>
                <a:ea typeface="Tahoma" charset="0"/>
                <a:cs typeface="Tahoma" charset="0"/>
              </a:rPr>
              <a:t>With limited salt and alcohol; </a:t>
            </a:r>
            <a:r>
              <a:rPr lang="en-US" sz="2800" b="1" dirty="0">
                <a:solidFill>
                  <a:schemeClr val="accent2">
                    <a:lumMod val="50000"/>
                  </a:schemeClr>
                </a:solidFill>
                <a:latin typeface="Tahoma" charset="0"/>
                <a:ea typeface="Tahoma" charset="0"/>
                <a:cs typeface="Tahoma" charset="0"/>
              </a:rPr>
              <a:t>and </a:t>
            </a:r>
            <a:r>
              <a:rPr lang="en-US" sz="2800" b="1" u="sng" dirty="0">
                <a:solidFill>
                  <a:schemeClr val="accent2">
                    <a:lumMod val="50000"/>
                  </a:schemeClr>
                </a:solidFill>
                <a:latin typeface="Tahoma" charset="0"/>
                <a:ea typeface="Tahoma" charset="0"/>
                <a:cs typeface="Tahoma" charset="0"/>
              </a:rPr>
              <a:t>exercise</a:t>
            </a:r>
            <a:r>
              <a:rPr lang="en-US" sz="2800" b="1" dirty="0">
                <a:solidFill>
                  <a:schemeClr val="accent2">
                    <a:lumMod val="50000"/>
                  </a:schemeClr>
                </a:solidFill>
                <a:latin typeface="Tahoma" charset="0"/>
                <a:ea typeface="Tahoma" charset="0"/>
                <a:cs typeface="Tahoma" charset="0"/>
              </a:rPr>
              <a:t>! </a:t>
            </a:r>
          </a:p>
          <a:p>
            <a:pPr algn="ctr" eaLnBrk="1" hangingPunct="1">
              <a:lnSpc>
                <a:spcPct val="90000"/>
              </a:lnSpc>
              <a:defRPr/>
            </a:pPr>
            <a:r>
              <a:rPr lang="en-US" sz="2800" b="1" dirty="0">
                <a:solidFill>
                  <a:schemeClr val="accent2">
                    <a:lumMod val="50000"/>
                  </a:schemeClr>
                </a:solidFill>
                <a:latin typeface="Tahoma" charset="0"/>
                <a:ea typeface="Tahoma" charset="0"/>
                <a:cs typeface="Tahoma" charset="0"/>
              </a:rPr>
              <a:t>D, calcium, magnesium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52450" y="166688"/>
            <a:ext cx="8591550" cy="1052512"/>
          </a:xfrm>
        </p:spPr>
        <p:txBody>
          <a:bodyPr>
            <a:normAutofit/>
          </a:bodyPr>
          <a:lstStyle/>
          <a:p>
            <a:pPr eaLnBrk="1" hangingPunct="1"/>
            <a:r>
              <a:rPr lang="en-US" altLang="en-US" sz="3600" b="1" dirty="0">
                <a:solidFill>
                  <a:schemeClr val="accent3">
                    <a:lumMod val="75000"/>
                  </a:schemeClr>
                </a:solidFill>
                <a:latin typeface="Tahoma" charset="0"/>
                <a:ea typeface="Tahoma" charset="0"/>
                <a:cs typeface="Tahoma" charset="0"/>
              </a:rPr>
              <a:t>Soy </a:t>
            </a:r>
            <a:r>
              <a:rPr lang="en-US" altLang="en-US" sz="3600" b="1" u="sng" dirty="0">
                <a:solidFill>
                  <a:schemeClr val="accent3">
                    <a:lumMod val="75000"/>
                  </a:schemeClr>
                </a:solidFill>
                <a:latin typeface="Tahoma" charset="0"/>
                <a:ea typeface="Tahoma" charset="0"/>
                <a:cs typeface="Tahoma" charset="0"/>
              </a:rPr>
              <a:t>FOOD</a:t>
            </a:r>
            <a:r>
              <a:rPr lang="en-US" altLang="en-US" sz="3600" b="1" dirty="0">
                <a:solidFill>
                  <a:schemeClr val="accent3">
                    <a:lumMod val="75000"/>
                  </a:schemeClr>
                </a:solidFill>
                <a:latin typeface="Tahoma" charset="0"/>
                <a:ea typeface="Tahoma" charset="0"/>
                <a:cs typeface="Tahoma" charset="0"/>
              </a:rPr>
              <a:t> Reduced Risk of Cancer</a:t>
            </a:r>
            <a:endParaRPr lang="en-US" altLang="en-US" sz="4000" b="1" dirty="0">
              <a:solidFill>
                <a:schemeClr val="accent3">
                  <a:lumMod val="75000"/>
                </a:schemeClr>
              </a:solidFill>
              <a:latin typeface="Tahoma" charset="0"/>
              <a:ea typeface="Tahoma" charset="0"/>
              <a:cs typeface="Tahoma" charset="0"/>
            </a:endParaRPr>
          </a:p>
        </p:txBody>
      </p:sp>
      <p:sp>
        <p:nvSpPr>
          <p:cNvPr id="39939" name="Rectangle 3"/>
          <p:cNvSpPr>
            <a:spLocks noGrp="1" noChangeArrowheads="1"/>
          </p:cNvSpPr>
          <p:nvPr>
            <p:ph idx="1"/>
          </p:nvPr>
        </p:nvSpPr>
        <p:spPr>
          <a:xfrm>
            <a:off x="228600" y="1447800"/>
            <a:ext cx="8686800" cy="4949825"/>
          </a:xfrm>
        </p:spPr>
        <p:txBody>
          <a:bodyPr/>
          <a:lstStyle/>
          <a:p>
            <a:pPr marL="0" indent="0" eaLnBrk="1" hangingPunct="1">
              <a:lnSpc>
                <a:spcPct val="80000"/>
              </a:lnSpc>
              <a:buNone/>
            </a:pPr>
            <a:r>
              <a:rPr lang="en-US" altLang="en-US" sz="2800" b="1" dirty="0">
                <a:solidFill>
                  <a:srgbClr val="C00000"/>
                </a:solidFill>
                <a:latin typeface="Tahoma" charset="0"/>
                <a:ea typeface="Tahoma" charset="0"/>
                <a:cs typeface="Tahoma" charset="0"/>
              </a:rPr>
              <a:t>WHI: Estrogen/progestin (HRT) </a:t>
            </a:r>
            <a:r>
              <a:rPr lang="en-US" altLang="en-US" sz="2800" b="1" dirty="0">
                <a:solidFill>
                  <a:srgbClr val="C00000"/>
                </a:solidFill>
                <a:latin typeface="Tahoma" charset="0"/>
                <a:ea typeface="Tahoma" charset="0"/>
                <a:cs typeface="Tahoma" charset="0"/>
                <a:sym typeface="Symbol" panose="05050102010706020507" pitchFamily="18" charset="2"/>
              </a:rPr>
              <a:t> risk 26%</a:t>
            </a:r>
          </a:p>
          <a:p>
            <a:pPr lvl="1" eaLnBrk="1" hangingPunct="1">
              <a:lnSpc>
                <a:spcPct val="80000"/>
              </a:lnSpc>
              <a:buFont typeface="Arial" panose="020B0604020202020204" pitchFamily="34" charset="0"/>
              <a:buChar char="•"/>
            </a:pPr>
            <a:r>
              <a:rPr lang="en-US" altLang="en-US" sz="2200" dirty="0">
                <a:latin typeface="Tahoma" charset="0"/>
                <a:ea typeface="Tahoma" charset="0"/>
                <a:cs typeface="Tahoma" charset="0"/>
                <a:sym typeface="Symbol" panose="05050102010706020507" pitchFamily="18" charset="2"/>
              </a:rPr>
              <a:t>But </a:t>
            </a:r>
            <a:r>
              <a:rPr lang="en-US" altLang="en-US" sz="2200" dirty="0">
                <a:latin typeface="Tahoma" charset="0"/>
                <a:ea typeface="Tahoma" charset="0"/>
                <a:cs typeface="Tahoma" charset="0"/>
              </a:rPr>
              <a:t>estrogen alone lowered risk 23%; Soy estrogen-like</a:t>
            </a:r>
          </a:p>
          <a:p>
            <a:pPr marL="0" indent="0" eaLnBrk="1" hangingPunct="1">
              <a:lnSpc>
                <a:spcPct val="80000"/>
              </a:lnSpc>
              <a:buNone/>
            </a:pPr>
            <a:r>
              <a:rPr lang="en-US" altLang="en-US" sz="2800" b="1" dirty="0">
                <a:solidFill>
                  <a:schemeClr val="accent2">
                    <a:lumMod val="50000"/>
                  </a:schemeClr>
                </a:solidFill>
                <a:latin typeface="Tahoma" charset="0"/>
                <a:ea typeface="Tahoma" charset="0"/>
                <a:cs typeface="Tahoma" charset="0"/>
              </a:rPr>
              <a:t>Lifetime soy use ↓risk 35% in Asian studies</a:t>
            </a:r>
          </a:p>
          <a:p>
            <a:pPr lvl="1" eaLnBrk="1" hangingPunct="1">
              <a:lnSpc>
                <a:spcPct val="80000"/>
              </a:lnSpc>
              <a:buFont typeface="Arial" panose="020B0604020202020204" pitchFamily="34" charset="0"/>
              <a:buChar char="•"/>
            </a:pPr>
            <a:r>
              <a:rPr lang="en-US" altLang="en-US" sz="2400" dirty="0">
                <a:latin typeface="Tahoma" charset="0"/>
                <a:ea typeface="Tahoma" charset="0"/>
                <a:cs typeface="Tahoma" charset="0"/>
              </a:rPr>
              <a:t>Other factors: Weight, lifestyle, genetics</a:t>
            </a:r>
          </a:p>
          <a:p>
            <a:pPr lvl="1" eaLnBrk="1" hangingPunct="1">
              <a:lnSpc>
                <a:spcPct val="80000"/>
              </a:lnSpc>
              <a:buFont typeface="Arial" panose="020B0604020202020204" pitchFamily="34" charset="0"/>
              <a:buChar char="•"/>
            </a:pPr>
            <a:r>
              <a:rPr lang="en-US" altLang="en-US" sz="2400" b="1" dirty="0">
                <a:solidFill>
                  <a:schemeClr val="accent2">
                    <a:lumMod val="50000"/>
                  </a:schemeClr>
                </a:solidFill>
                <a:latin typeface="Tahoma" charset="0"/>
                <a:ea typeface="Tahoma" charset="0"/>
                <a:cs typeface="Tahoma" charset="0"/>
              </a:rPr>
              <a:t>Timing: </a:t>
            </a:r>
            <a:r>
              <a:rPr lang="en-US" altLang="en-US" sz="2400" dirty="0">
                <a:latin typeface="Tahoma" charset="0"/>
                <a:ea typeface="Tahoma" charset="0"/>
                <a:cs typeface="Tahoma" charset="0"/>
              </a:rPr>
              <a:t>11 g/day at 10 -15 </a:t>
            </a:r>
            <a:r>
              <a:rPr lang="en-US" altLang="en-US" sz="2400" dirty="0" err="1">
                <a:latin typeface="Tahoma" charset="0"/>
                <a:ea typeface="Tahoma" charset="0"/>
                <a:cs typeface="Tahoma" charset="0"/>
              </a:rPr>
              <a:t>yo</a:t>
            </a:r>
            <a:r>
              <a:rPr lang="en-US" altLang="en-US" sz="2400" dirty="0">
                <a:latin typeface="Tahoma" charset="0"/>
                <a:ea typeface="Tahoma" charset="0"/>
                <a:cs typeface="Tahoma" charset="0"/>
              </a:rPr>
              <a:t> </a:t>
            </a:r>
            <a:r>
              <a:rPr lang="en-US" altLang="en-US" sz="2400" dirty="0">
                <a:latin typeface="Tahoma" charset="0"/>
                <a:ea typeface="Tahoma" charset="0"/>
                <a:cs typeface="Tahoma" charset="0"/>
                <a:sym typeface="Wingdings"/>
              </a:rPr>
              <a:t> 50% less Br Cancer</a:t>
            </a:r>
            <a:endParaRPr lang="en-US" altLang="en-US" sz="2400" dirty="0">
              <a:latin typeface="Tahoma" charset="0"/>
              <a:ea typeface="Tahoma" charset="0"/>
              <a:cs typeface="Tahoma" charset="0"/>
            </a:endParaRPr>
          </a:p>
          <a:p>
            <a:pPr lvl="1" eaLnBrk="1" hangingPunct="1">
              <a:lnSpc>
                <a:spcPct val="80000"/>
              </a:lnSpc>
              <a:buFont typeface="Arial" panose="020B0604020202020204" pitchFamily="34" charset="0"/>
              <a:buChar char="•"/>
            </a:pPr>
            <a:r>
              <a:rPr lang="en-US" altLang="en-US" sz="2400" dirty="0">
                <a:latin typeface="Tahoma" charset="0"/>
                <a:ea typeface="Tahoma" charset="0"/>
                <a:cs typeface="Tahoma" charset="0"/>
              </a:rPr>
              <a:t>Lowered risk in ER+ and ER-, Chinese or Americans </a:t>
            </a:r>
          </a:p>
          <a:p>
            <a:pPr lvl="1" eaLnBrk="1" hangingPunct="1">
              <a:lnSpc>
                <a:spcPct val="80000"/>
              </a:lnSpc>
              <a:buFont typeface="Arial" panose="020B0604020202020204" pitchFamily="34" charset="0"/>
              <a:buChar char="•"/>
            </a:pPr>
            <a:r>
              <a:rPr lang="en-US" altLang="en-US" sz="2400" b="1" dirty="0">
                <a:latin typeface="Tahoma" charset="0"/>
                <a:ea typeface="Tahoma" charset="0"/>
                <a:cs typeface="Tahoma" charset="0"/>
              </a:rPr>
              <a:t>Shanghai Study </a:t>
            </a:r>
            <a:r>
              <a:rPr lang="en-US" altLang="en-US" sz="2400" dirty="0">
                <a:latin typeface="Tahoma" charset="0"/>
                <a:ea typeface="Tahoma" charset="0"/>
                <a:cs typeface="Tahoma" charset="0"/>
              </a:rPr>
              <a:t>11 g/day</a:t>
            </a:r>
            <a:r>
              <a:rPr lang="en-US" altLang="en-US" sz="2400" b="1" dirty="0">
                <a:latin typeface="Tahoma" charset="0"/>
                <a:ea typeface="Tahoma" charset="0"/>
                <a:cs typeface="Tahoma" charset="0"/>
              </a:rPr>
              <a:t> ↓</a:t>
            </a:r>
            <a:r>
              <a:rPr lang="en-US" altLang="en-US" sz="2400" dirty="0">
                <a:latin typeface="Tahoma" charset="0"/>
                <a:ea typeface="Tahoma" charset="0"/>
                <a:cs typeface="Tahoma" charset="0"/>
              </a:rPr>
              <a:t> BC </a:t>
            </a:r>
            <a:r>
              <a:rPr lang="en-US" altLang="en-US" sz="2400" u="sng" dirty="0">
                <a:latin typeface="Tahoma" charset="0"/>
                <a:ea typeface="Tahoma" charset="0"/>
                <a:cs typeface="Tahoma" charset="0"/>
              </a:rPr>
              <a:t>recurrence</a:t>
            </a:r>
            <a:r>
              <a:rPr lang="en-US" altLang="en-US" sz="2400" dirty="0">
                <a:latin typeface="Tahoma" charset="0"/>
                <a:ea typeface="Tahoma" charset="0"/>
                <a:cs typeface="Tahoma" charset="0"/>
              </a:rPr>
              <a:t> 30% </a:t>
            </a:r>
            <a:r>
              <a:rPr lang="en-US" altLang="en-US" sz="1800" b="1" dirty="0">
                <a:latin typeface="Tahoma" charset="0"/>
                <a:ea typeface="Tahoma" charset="0"/>
                <a:cs typeface="Tahoma" charset="0"/>
              </a:rPr>
              <a:t>	    </a:t>
            </a:r>
          </a:p>
          <a:p>
            <a:pPr marL="0" indent="0">
              <a:lnSpc>
                <a:spcPct val="80000"/>
              </a:lnSpc>
              <a:buNone/>
            </a:pPr>
            <a:r>
              <a:rPr lang="en-US" altLang="en-US" sz="2800" b="1" dirty="0">
                <a:latin typeface="Tahoma" charset="0"/>
                <a:ea typeface="Tahoma" charset="0"/>
                <a:cs typeface="Tahoma" charset="0"/>
              </a:rPr>
              <a:t>In vivo research</a:t>
            </a:r>
          </a:p>
          <a:p>
            <a:pPr lvl="1">
              <a:lnSpc>
                <a:spcPct val="80000"/>
              </a:lnSpc>
              <a:buFont typeface="Arial" panose="020B0604020202020204" pitchFamily="34" charset="0"/>
              <a:buChar char="•"/>
            </a:pPr>
            <a:r>
              <a:rPr lang="en-US" altLang="en-US" sz="2600" b="1" dirty="0">
                <a:solidFill>
                  <a:schemeClr val="accent2">
                    <a:lumMod val="50000"/>
                  </a:schemeClr>
                </a:solidFill>
                <a:latin typeface="Tahoma" charset="0"/>
                <a:ea typeface="Tahoma" charset="0"/>
                <a:cs typeface="Tahoma" charset="0"/>
              </a:rPr>
              <a:t>Positive (whole food); </a:t>
            </a:r>
            <a:r>
              <a:rPr lang="en-US" altLang="en-US" sz="2600" b="1" dirty="0">
                <a:solidFill>
                  <a:srgbClr val="C00000"/>
                </a:solidFill>
                <a:latin typeface="Tahoma" charset="0"/>
                <a:ea typeface="Tahoma" charset="0"/>
                <a:cs typeface="Tahoma" charset="0"/>
              </a:rPr>
              <a:t>negative (supplements)</a:t>
            </a:r>
          </a:p>
          <a:p>
            <a:pPr marL="0" indent="0" eaLnBrk="1" hangingPunct="1">
              <a:lnSpc>
                <a:spcPct val="80000"/>
              </a:lnSpc>
              <a:buNone/>
            </a:pPr>
            <a:r>
              <a:rPr lang="en-US" altLang="en-US" sz="2800" b="1" dirty="0">
                <a:latin typeface="Tahoma" charset="0"/>
                <a:ea typeface="Tahoma" charset="0"/>
                <a:cs typeface="Tahoma" charset="0"/>
              </a:rPr>
              <a:t>In vitro, </a:t>
            </a:r>
            <a:r>
              <a:rPr lang="en-US" altLang="en-US" sz="2600" dirty="0" err="1">
                <a:latin typeface="Tahoma" charset="0"/>
                <a:ea typeface="Tahoma" charset="0"/>
                <a:cs typeface="Tahoma" charset="0"/>
              </a:rPr>
              <a:t>isoflavones</a:t>
            </a:r>
            <a:r>
              <a:rPr lang="en-US" altLang="en-US" sz="2600" dirty="0">
                <a:latin typeface="Tahoma" charset="0"/>
                <a:ea typeface="Tahoma" charset="0"/>
                <a:cs typeface="Tahoma" charset="0"/>
              </a:rPr>
              <a:t>/</a:t>
            </a:r>
            <a:r>
              <a:rPr lang="en-US" altLang="en-US" sz="2600" dirty="0" err="1">
                <a:latin typeface="Tahoma" charset="0"/>
                <a:ea typeface="Tahoma" charset="0"/>
                <a:cs typeface="Tahoma" charset="0"/>
              </a:rPr>
              <a:t>genestein</a:t>
            </a:r>
            <a:r>
              <a:rPr lang="en-US" altLang="en-US" sz="2600" dirty="0">
                <a:latin typeface="Tahoma" charset="0"/>
                <a:ea typeface="Tahoma" charset="0"/>
                <a:cs typeface="Tahoma" charset="0"/>
              </a:rPr>
              <a:t> stimulated growth</a:t>
            </a:r>
          </a:p>
          <a:p>
            <a:pPr eaLnBrk="1" hangingPunct="1">
              <a:lnSpc>
                <a:spcPct val="80000"/>
              </a:lnSpc>
              <a:buFont typeface="Arial" panose="020B0604020202020204" pitchFamily="34" charset="0"/>
              <a:buChar char="•"/>
            </a:pPr>
            <a:endParaRPr lang="en-US" altLang="en-US" sz="500" b="1" dirty="0">
              <a:latin typeface="Tahoma" charset="0"/>
              <a:ea typeface="Tahoma" charset="0"/>
              <a:cs typeface="Tahoma" charset="0"/>
            </a:endParaRPr>
          </a:p>
          <a:p>
            <a:pPr marL="0" indent="0" eaLnBrk="1" hangingPunct="1">
              <a:lnSpc>
                <a:spcPct val="80000"/>
              </a:lnSpc>
              <a:buNone/>
            </a:pPr>
            <a:r>
              <a:rPr lang="en-US" altLang="en-US" sz="2600" b="1" dirty="0">
                <a:latin typeface="Tahoma" charset="0"/>
                <a:ea typeface="Tahoma" charset="0"/>
                <a:cs typeface="Tahoma" charset="0"/>
              </a:rPr>
              <a:t>For Men </a:t>
            </a:r>
            <a:r>
              <a:rPr lang="en-US" altLang="en-US" b="1" dirty="0">
                <a:latin typeface="Tahoma" charset="0"/>
                <a:ea typeface="Tahoma" charset="0"/>
                <a:cs typeface="Tahoma" charset="0"/>
              </a:rPr>
              <a:t>1-3 servings/day is highly </a:t>
            </a:r>
            <a:r>
              <a:rPr lang="en-US" altLang="en-US" b="1" u="sng" dirty="0">
                <a:latin typeface="Tahoma" charset="0"/>
                <a:ea typeface="Tahoma" charset="0"/>
                <a:cs typeface="Tahoma" charset="0"/>
              </a:rPr>
              <a:t>recommended</a:t>
            </a:r>
          </a:p>
          <a:p>
            <a:pPr lvl="1" eaLnBrk="1" hangingPunct="1">
              <a:lnSpc>
                <a:spcPct val="80000"/>
              </a:lnSpc>
              <a:buFont typeface="Arial" panose="020B0604020202020204" pitchFamily="34" charset="0"/>
              <a:buChar char="•"/>
            </a:pPr>
            <a:r>
              <a:rPr lang="en-US" altLang="en-US" sz="2300" dirty="0">
                <a:latin typeface="Tahoma" charset="0"/>
                <a:ea typeface="Tahoma" charset="0"/>
                <a:cs typeface="Tahoma" charset="0"/>
              </a:rPr>
              <a:t>Inhibited testosterone production</a:t>
            </a:r>
          </a:p>
          <a:p>
            <a:pPr lvl="1" eaLnBrk="1" hangingPunct="1">
              <a:lnSpc>
                <a:spcPct val="80000"/>
              </a:lnSpc>
              <a:buFont typeface="Arial" panose="020B0604020202020204" pitchFamily="34" charset="0"/>
              <a:buChar char="•"/>
            </a:pPr>
            <a:r>
              <a:rPr lang="en-US" altLang="en-US" sz="2300" dirty="0">
                <a:latin typeface="Tahoma" charset="0"/>
                <a:ea typeface="Tahoma" charset="0"/>
                <a:cs typeface="Tahoma" charset="0"/>
              </a:rPr>
              <a:t>Helpful in bone density</a:t>
            </a:r>
          </a:p>
          <a:p>
            <a:pPr algn="ctr" eaLnBrk="1" hangingPunct="1">
              <a:lnSpc>
                <a:spcPct val="80000"/>
              </a:lnSpc>
              <a:buFont typeface="Wingdings 2" panose="05020102010507070707" pitchFamily="18" charset="2"/>
              <a:buNone/>
            </a:pPr>
            <a:endParaRPr lang="en-US" altLang="en-US" sz="600" b="1" dirty="0">
              <a:solidFill>
                <a:schemeClr val="accent2"/>
              </a:solidFill>
              <a:latin typeface="Tahoma" charset="0"/>
              <a:ea typeface="Tahoma" charset="0"/>
              <a:cs typeface="Tahoma" charset="0"/>
            </a:endParaRPr>
          </a:p>
          <a:p>
            <a:pPr eaLnBrk="1" hangingPunct="1">
              <a:lnSpc>
                <a:spcPct val="80000"/>
              </a:lnSpc>
              <a:buFont typeface="Wingdings 2" panose="05020102010507070707" pitchFamily="18" charset="2"/>
              <a:buNone/>
            </a:pPr>
            <a:endParaRPr lang="en-US"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150813"/>
            <a:ext cx="8153400" cy="992187"/>
          </a:xfrm>
        </p:spPr>
        <p:txBody>
          <a:bodyPr>
            <a:normAutofit/>
          </a:bodyPr>
          <a:lstStyle/>
          <a:p>
            <a:r>
              <a:rPr lang="en-US" altLang="en-US" sz="3600" b="1" dirty="0">
                <a:solidFill>
                  <a:schemeClr val="accent3">
                    <a:lumMod val="75000"/>
                  </a:schemeClr>
                </a:solidFill>
                <a:latin typeface="Tahoma" charset="0"/>
                <a:ea typeface="Tahoma" charset="0"/>
                <a:cs typeface="Tahoma" charset="0"/>
              </a:rPr>
              <a:t>ACS, AICR, WCRF Advice </a:t>
            </a:r>
          </a:p>
        </p:txBody>
      </p:sp>
      <p:sp>
        <p:nvSpPr>
          <p:cNvPr id="46083" name="Rectangle 3"/>
          <p:cNvSpPr>
            <a:spLocks noGrp="1" noChangeArrowheads="1"/>
          </p:cNvSpPr>
          <p:nvPr>
            <p:ph idx="1"/>
          </p:nvPr>
        </p:nvSpPr>
        <p:spPr>
          <a:xfrm>
            <a:off x="381000" y="1447800"/>
            <a:ext cx="8458200" cy="4953000"/>
          </a:xfrm>
        </p:spPr>
        <p:txBody>
          <a:bodyPr>
            <a:normAutofit fontScale="92500" lnSpcReduction="10000"/>
          </a:bodyPr>
          <a:lstStyle/>
          <a:p>
            <a:pPr marL="0" indent="0" eaLnBrk="1" hangingPunct="1">
              <a:buFontTx/>
              <a:buNone/>
              <a:defRPr/>
            </a:pPr>
            <a:r>
              <a:rPr lang="en-US" altLang="en-US" sz="2800" b="1" i="1" dirty="0">
                <a:solidFill>
                  <a:schemeClr val="accent2">
                    <a:lumMod val="50000"/>
                  </a:schemeClr>
                </a:solidFill>
                <a:latin typeface="Tahoma" charset="0"/>
                <a:ea typeface="Tahoma" charset="0"/>
                <a:cs typeface="Tahoma" charset="0"/>
              </a:rPr>
              <a:t>Regardless of ER status,</a:t>
            </a:r>
            <a:r>
              <a:rPr lang="en-US" altLang="en-US" sz="2800" dirty="0">
                <a:solidFill>
                  <a:schemeClr val="accent2">
                    <a:lumMod val="50000"/>
                  </a:schemeClr>
                </a:solidFill>
                <a:latin typeface="Tahoma" charset="0"/>
                <a:ea typeface="Tahoma" charset="0"/>
                <a:cs typeface="Tahoma" charset="0"/>
              </a:rPr>
              <a:t> </a:t>
            </a:r>
            <a:r>
              <a:rPr lang="en-US" altLang="en-US" sz="2600" b="1" dirty="0">
                <a:latin typeface="Tahoma" charset="0"/>
                <a:ea typeface="Tahoma" charset="0"/>
                <a:cs typeface="Tahoma" charset="0"/>
              </a:rPr>
              <a:t>soy foods are </a:t>
            </a:r>
            <a:r>
              <a:rPr lang="en-US" altLang="en-US" sz="2600" b="1" u="sng" dirty="0">
                <a:latin typeface="Tahoma" charset="0"/>
                <a:ea typeface="Tahoma" charset="0"/>
                <a:cs typeface="Tahoma" charset="0"/>
              </a:rPr>
              <a:t>safe</a:t>
            </a:r>
            <a:r>
              <a:rPr lang="en-US" altLang="en-US" sz="2600" b="1" dirty="0">
                <a:latin typeface="Tahoma" charset="0"/>
                <a:ea typeface="Tahoma" charset="0"/>
                <a:cs typeface="Tahoma" charset="0"/>
              </a:rPr>
              <a:t> </a:t>
            </a:r>
            <a:r>
              <a:rPr lang="en-US" altLang="en-US" sz="2600" dirty="0">
                <a:latin typeface="Tahoma" charset="0"/>
                <a:ea typeface="Tahoma" charset="0"/>
                <a:cs typeface="Tahoma" charset="0"/>
              </a:rPr>
              <a:t>and can be</a:t>
            </a:r>
            <a:r>
              <a:rPr lang="en-US" altLang="en-US" sz="2600" u="sng" dirty="0">
                <a:latin typeface="Tahoma" charset="0"/>
                <a:ea typeface="Tahoma" charset="0"/>
                <a:cs typeface="Tahoma" charset="0"/>
              </a:rPr>
              <a:t> </a:t>
            </a:r>
            <a:r>
              <a:rPr lang="en-US" altLang="en-US" sz="2600" b="1" u="sng" dirty="0">
                <a:solidFill>
                  <a:schemeClr val="accent2">
                    <a:lumMod val="50000"/>
                  </a:schemeClr>
                </a:solidFill>
                <a:latin typeface="Tahoma" charset="0"/>
                <a:ea typeface="Tahoma" charset="0"/>
                <a:cs typeface="Tahoma" charset="0"/>
              </a:rPr>
              <a:t>strongly recommended for young girls</a:t>
            </a:r>
            <a:r>
              <a:rPr lang="en-US" altLang="en-US" sz="2600" dirty="0">
                <a:latin typeface="Tahoma" charset="0"/>
                <a:ea typeface="Tahoma" charset="0"/>
                <a:cs typeface="Tahoma" charset="0"/>
              </a:rPr>
              <a:t>.  A personal choice, but one that should not increase anxiety.</a:t>
            </a:r>
          </a:p>
          <a:p>
            <a:pPr marL="0" indent="0" eaLnBrk="1" hangingPunct="1">
              <a:buFontTx/>
              <a:buNone/>
              <a:defRPr/>
            </a:pPr>
            <a:endParaRPr lang="en-US" altLang="en-US" sz="500" u="sng" dirty="0">
              <a:latin typeface="Tahoma" charset="0"/>
              <a:ea typeface="Tahoma" charset="0"/>
              <a:cs typeface="Tahoma" charset="0"/>
            </a:endParaRPr>
          </a:p>
          <a:p>
            <a:pPr marL="0" indent="0" eaLnBrk="1" hangingPunct="1">
              <a:buFontTx/>
              <a:buNone/>
              <a:defRPr/>
            </a:pPr>
            <a:r>
              <a:rPr lang="en-US" altLang="en-US" sz="2600" b="1" dirty="0">
                <a:solidFill>
                  <a:schemeClr val="accent2">
                    <a:lumMod val="50000"/>
                  </a:schemeClr>
                </a:solidFill>
                <a:latin typeface="Tahoma" charset="0"/>
                <a:ea typeface="Tahoma" charset="0"/>
                <a:cs typeface="Tahoma" charset="0"/>
              </a:rPr>
              <a:t>Use soy </a:t>
            </a:r>
            <a:r>
              <a:rPr lang="en-US" altLang="en-US" sz="2600" b="1" u="sng" dirty="0">
                <a:solidFill>
                  <a:schemeClr val="accent2">
                    <a:lumMod val="50000"/>
                  </a:schemeClr>
                </a:solidFill>
                <a:latin typeface="Tahoma" charset="0"/>
                <a:ea typeface="Tahoma" charset="0"/>
                <a:cs typeface="Tahoma" charset="0"/>
              </a:rPr>
              <a:t>food</a:t>
            </a:r>
            <a:r>
              <a:rPr lang="en-US" altLang="en-US" sz="2600" b="1" dirty="0">
                <a:solidFill>
                  <a:schemeClr val="accent2">
                    <a:lumMod val="50000"/>
                  </a:schemeClr>
                </a:solidFill>
                <a:latin typeface="Tahoma" charset="0"/>
                <a:ea typeface="Tahoma" charset="0"/>
                <a:cs typeface="Tahoma" charset="0"/>
              </a:rPr>
              <a:t> = Asian intake: 35 - 40 mg (max 100)</a:t>
            </a:r>
            <a:endParaRPr lang="en-US" altLang="en-US" sz="2800" b="1" dirty="0">
              <a:solidFill>
                <a:schemeClr val="accent2">
                  <a:lumMod val="50000"/>
                </a:schemeClr>
              </a:solidFill>
              <a:latin typeface="Tahoma" charset="0"/>
              <a:ea typeface="Tahoma" charset="0"/>
              <a:cs typeface="Tahoma" charset="0"/>
            </a:endParaRPr>
          </a:p>
          <a:p>
            <a:pPr eaLnBrk="1" hangingPunct="1">
              <a:buFont typeface="Arial" panose="020B0604020202020204" pitchFamily="34" charset="0"/>
              <a:buChar char="•"/>
              <a:defRPr/>
            </a:pPr>
            <a:r>
              <a:rPr lang="en-US" altLang="en-US" sz="2400" b="1" dirty="0">
                <a:latin typeface="Tahoma" charset="0"/>
                <a:ea typeface="Tahoma" charset="0"/>
                <a:cs typeface="Tahoma" charset="0"/>
              </a:rPr>
              <a:t>0.2 – 0.4 mg/g of soy food, 3 mg/g soy protein </a:t>
            </a:r>
          </a:p>
          <a:p>
            <a:pPr eaLnBrk="1" hangingPunct="1">
              <a:buFont typeface="Arial" panose="020B0604020202020204" pitchFamily="34" charset="0"/>
              <a:buChar char="•"/>
              <a:defRPr/>
            </a:pPr>
            <a:r>
              <a:rPr lang="en-US" altLang="en-US" sz="2400" b="1" dirty="0">
                <a:latin typeface="Tahoma" charset="0"/>
                <a:ea typeface="Tahoma" charset="0"/>
                <a:cs typeface="Tahoma" charset="0"/>
              </a:rPr>
              <a:t>40 – 50 mg = ½ cup beans/tofu/tempeh/</a:t>
            </a:r>
            <a:r>
              <a:rPr lang="en-US" altLang="en-US" sz="2400" b="1" dirty="0" err="1">
                <a:latin typeface="Tahoma" charset="0"/>
                <a:ea typeface="Tahoma" charset="0"/>
                <a:cs typeface="Tahoma" charset="0"/>
              </a:rPr>
              <a:t>edemame</a:t>
            </a:r>
            <a:r>
              <a:rPr lang="en-US" altLang="en-US" sz="2400" b="1" dirty="0">
                <a:latin typeface="Tahoma" charset="0"/>
                <a:ea typeface="Tahoma" charset="0"/>
                <a:cs typeface="Tahoma" charset="0"/>
              </a:rPr>
              <a:t>,</a:t>
            </a:r>
            <a:br>
              <a:rPr lang="en-US" altLang="en-US" sz="2400" b="1" dirty="0">
                <a:latin typeface="Tahoma" charset="0"/>
                <a:ea typeface="Tahoma" charset="0"/>
                <a:cs typeface="Tahoma" charset="0"/>
              </a:rPr>
            </a:br>
            <a:r>
              <a:rPr lang="en-US" altLang="en-US" sz="2400" b="1" dirty="0">
                <a:latin typeface="Tahoma" charset="0"/>
                <a:ea typeface="Tahoma" charset="0"/>
                <a:cs typeface="Tahoma" charset="0"/>
              </a:rPr>
              <a:t>½ - 1 c soy drinks; </a:t>
            </a:r>
            <a:r>
              <a:rPr lang="en-US" altLang="en-US" sz="2400" b="1" i="1" dirty="0">
                <a:latin typeface="Tahoma" charset="0"/>
                <a:ea typeface="Tahoma" charset="0"/>
                <a:cs typeface="Tahoma" charset="0"/>
                <a:hlinkClick r:id="rId3"/>
              </a:rPr>
              <a:t>www.soyfoods.org</a:t>
            </a:r>
            <a:r>
              <a:rPr lang="en-US" altLang="en-US" sz="2400" b="1" i="1" dirty="0">
                <a:latin typeface="Tahoma" charset="0"/>
                <a:ea typeface="Tahoma" charset="0"/>
                <a:cs typeface="Tahoma" charset="0"/>
              </a:rPr>
              <a:t> </a:t>
            </a:r>
            <a:endParaRPr lang="en-US" altLang="en-US" sz="1800" b="1" i="1" dirty="0">
              <a:solidFill>
                <a:srgbClr val="FFFF66"/>
              </a:solidFill>
              <a:latin typeface="Tahoma" charset="0"/>
              <a:ea typeface="Tahoma" charset="0"/>
              <a:cs typeface="Tahoma" charset="0"/>
            </a:endParaRPr>
          </a:p>
          <a:p>
            <a:pPr marL="0" indent="0" eaLnBrk="1" hangingPunct="1">
              <a:buFontTx/>
              <a:buNone/>
              <a:defRPr/>
            </a:pPr>
            <a:endParaRPr lang="en-US" altLang="en-US" sz="900" b="1" dirty="0">
              <a:solidFill>
                <a:srgbClr val="C00000"/>
              </a:solidFill>
              <a:latin typeface="Tahoma" charset="0"/>
              <a:ea typeface="Tahoma" charset="0"/>
              <a:cs typeface="Tahoma" charset="0"/>
            </a:endParaRPr>
          </a:p>
          <a:p>
            <a:pPr marL="0" indent="0" eaLnBrk="1" hangingPunct="1">
              <a:buFontTx/>
              <a:buNone/>
              <a:defRPr/>
            </a:pPr>
            <a:r>
              <a:rPr lang="en-US" altLang="en-US" sz="2600" b="1" dirty="0">
                <a:solidFill>
                  <a:srgbClr val="C00000"/>
                </a:solidFill>
                <a:latin typeface="Tahoma" charset="0"/>
                <a:ea typeface="Tahoma" charset="0"/>
                <a:cs typeface="Tahoma" charset="0"/>
              </a:rPr>
              <a:t>Avoid soy </a:t>
            </a:r>
            <a:r>
              <a:rPr lang="en-US" altLang="en-US" sz="2600" b="1" dirty="0" err="1">
                <a:solidFill>
                  <a:srgbClr val="C00000"/>
                </a:solidFill>
                <a:latin typeface="Tahoma" charset="0"/>
                <a:ea typeface="Tahoma" charset="0"/>
                <a:cs typeface="Tahoma" charset="0"/>
              </a:rPr>
              <a:t>isoflavone</a:t>
            </a:r>
            <a:r>
              <a:rPr lang="en-US" altLang="en-US" sz="2600" b="1" dirty="0">
                <a:solidFill>
                  <a:srgbClr val="C00000"/>
                </a:solidFill>
                <a:latin typeface="Tahoma" charset="0"/>
                <a:ea typeface="Tahoma" charset="0"/>
                <a:cs typeface="Tahoma" charset="0"/>
              </a:rPr>
              <a:t> supplements</a:t>
            </a:r>
          </a:p>
          <a:p>
            <a:pPr eaLnBrk="1" hangingPunct="1">
              <a:buFont typeface="Arial" panose="020B0604020202020204" pitchFamily="34" charset="0"/>
              <a:buChar char="•"/>
              <a:defRPr/>
            </a:pPr>
            <a:r>
              <a:rPr lang="en-US" altLang="en-US" sz="2400" dirty="0">
                <a:latin typeface="Tahoma" charset="0"/>
                <a:ea typeface="Tahoma" charset="0"/>
                <a:cs typeface="Tahoma" charset="0"/>
              </a:rPr>
              <a:t>Check fortified foods for </a:t>
            </a:r>
            <a:r>
              <a:rPr lang="en-US" altLang="en-US" sz="2400" dirty="0" err="1">
                <a:latin typeface="Tahoma" charset="0"/>
                <a:ea typeface="Tahoma" charset="0"/>
                <a:cs typeface="Tahoma" charset="0"/>
              </a:rPr>
              <a:t>genestein</a:t>
            </a:r>
            <a:r>
              <a:rPr lang="en-US" altLang="en-US" sz="2400" dirty="0">
                <a:latin typeface="Tahoma" charset="0"/>
                <a:ea typeface="Tahoma" charset="0"/>
                <a:cs typeface="Tahoma" charset="0"/>
              </a:rPr>
              <a:t>/</a:t>
            </a:r>
            <a:r>
              <a:rPr lang="en-US" altLang="en-US" sz="2400" dirty="0" err="1">
                <a:latin typeface="Tahoma" charset="0"/>
                <a:ea typeface="Tahoma" charset="0"/>
                <a:cs typeface="Tahoma" charset="0"/>
              </a:rPr>
              <a:t>daidzein</a:t>
            </a:r>
            <a:endParaRPr lang="en-US" altLang="en-US" sz="2400" dirty="0">
              <a:latin typeface="Tahoma" charset="0"/>
              <a:ea typeface="Tahoma" charset="0"/>
              <a:cs typeface="Tahoma" charset="0"/>
            </a:endParaRPr>
          </a:p>
          <a:p>
            <a:pPr marL="457200" lvl="1" indent="0" eaLnBrk="1" hangingPunct="1">
              <a:buFontTx/>
              <a:buNone/>
              <a:defRPr/>
            </a:pPr>
            <a:endParaRPr lang="en-US" altLang="en-US" sz="2000" b="1" dirty="0">
              <a:latin typeface="Tahoma" charset="0"/>
              <a:ea typeface="Tahoma" charset="0"/>
              <a:cs typeface="Tahoma" charset="0"/>
            </a:endParaRPr>
          </a:p>
          <a:p>
            <a:pPr marL="457200" lvl="1" indent="0" eaLnBrk="1" hangingPunct="1">
              <a:buFontTx/>
              <a:buNone/>
              <a:defRPr/>
            </a:pPr>
            <a:r>
              <a:rPr lang="en-US" altLang="en-US" sz="2400" b="1" dirty="0">
                <a:latin typeface="Tahoma" charset="0"/>
                <a:ea typeface="Tahoma" charset="0"/>
                <a:cs typeface="Tahoma" charset="0"/>
              </a:rPr>
              <a:t>https://</a:t>
            </a:r>
            <a:r>
              <a:rPr lang="en-US" altLang="en-US" sz="2400" b="1" dirty="0" err="1">
                <a:latin typeface="Tahoma" charset="0"/>
                <a:ea typeface="Tahoma" charset="0"/>
                <a:cs typeface="Tahoma" charset="0"/>
              </a:rPr>
              <a:t>www.soyconnection.com</a:t>
            </a:r>
            <a:r>
              <a:rPr lang="en-US" altLang="en-US" sz="2400" b="1" dirty="0">
                <a:latin typeface="Tahoma" charset="0"/>
                <a:ea typeface="Tahoma" charset="0"/>
                <a:cs typeface="Tahoma" charset="0"/>
              </a:rPr>
              <a:t>/soy-information-health-professionals/soy-breast-cancer-fact-sheet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0"/>
            <a:ext cx="8229600" cy="973138"/>
          </a:xfrm>
        </p:spPr>
        <p:txBody>
          <a:bodyPr>
            <a:normAutofit/>
          </a:bodyPr>
          <a:lstStyle/>
          <a:p>
            <a:pPr eaLnBrk="1" hangingPunct="1"/>
            <a:r>
              <a:rPr lang="en-US" altLang="en-US" sz="3600" b="1" dirty="0">
                <a:solidFill>
                  <a:schemeClr val="accent3">
                    <a:lumMod val="75000"/>
                  </a:schemeClr>
                </a:solidFill>
                <a:latin typeface="Tahoma" charset="0"/>
                <a:ea typeface="Tahoma" charset="0"/>
                <a:cs typeface="Tahoma" charset="0"/>
              </a:rPr>
              <a:t>Flax Seed and Fish: Food vs Oils </a:t>
            </a:r>
          </a:p>
        </p:txBody>
      </p:sp>
      <p:sp>
        <p:nvSpPr>
          <p:cNvPr id="36867" name="Rectangle 3"/>
          <p:cNvSpPr>
            <a:spLocks noGrp="1" noChangeArrowheads="1"/>
          </p:cNvSpPr>
          <p:nvPr>
            <p:ph idx="1"/>
          </p:nvPr>
        </p:nvSpPr>
        <p:spPr>
          <a:xfrm>
            <a:off x="533400" y="1143000"/>
            <a:ext cx="8239958" cy="5410200"/>
          </a:xfrm>
        </p:spPr>
        <p:txBody>
          <a:bodyPr/>
          <a:lstStyle/>
          <a:p>
            <a:pPr marL="0" indent="0" eaLnBrk="1" hangingPunct="1">
              <a:lnSpc>
                <a:spcPct val="80000"/>
              </a:lnSpc>
              <a:buFontTx/>
              <a:buNone/>
              <a:defRPr/>
            </a:pPr>
            <a:r>
              <a:rPr lang="en-US" altLang="en-US" sz="2800" b="1" dirty="0">
                <a:latin typeface="Tahoma" charset="0"/>
                <a:ea typeface="Tahoma" charset="0"/>
                <a:cs typeface="Tahoma" charset="0"/>
              </a:rPr>
              <a:t>Gut bacteria convert flax lignin </a:t>
            </a:r>
            <a:r>
              <a:rPr lang="en-US" altLang="en-US" sz="2800" b="1" dirty="0">
                <a:latin typeface="Tahoma" charset="0"/>
                <a:ea typeface="Tahoma" charset="0"/>
                <a:cs typeface="Tahoma" charset="0"/>
                <a:sym typeface="Wingdings" panose="05000000000000000000" pitchFamily="2" charset="2"/>
              </a:rPr>
              <a:t></a:t>
            </a:r>
            <a:r>
              <a:rPr lang="en-US" altLang="en-US" sz="2800" b="1" dirty="0">
                <a:latin typeface="Tahoma" charset="0"/>
                <a:ea typeface="Tahoma" charset="0"/>
                <a:cs typeface="Tahoma" charset="0"/>
              </a:rPr>
              <a:t> phytoestrogens</a:t>
            </a:r>
          </a:p>
          <a:p>
            <a:pPr eaLnBrk="1" hangingPunct="1">
              <a:lnSpc>
                <a:spcPct val="80000"/>
              </a:lnSpc>
              <a:buFont typeface="Arial" panose="020B0604020202020204" pitchFamily="34" charset="0"/>
              <a:buChar char="•"/>
              <a:defRPr/>
            </a:pPr>
            <a:r>
              <a:rPr lang="en-US" altLang="en-US" sz="2400" b="1" dirty="0">
                <a:latin typeface="Tahoma" charset="0"/>
                <a:ea typeface="Tahoma" charset="0"/>
                <a:cs typeface="Tahoma" charset="0"/>
              </a:rPr>
              <a:t>Conversion eliminated with antibiotics</a:t>
            </a:r>
          </a:p>
          <a:p>
            <a:pPr eaLnBrk="1" hangingPunct="1">
              <a:lnSpc>
                <a:spcPct val="80000"/>
              </a:lnSpc>
              <a:buFont typeface="Arial" panose="020B0604020202020204" pitchFamily="34" charset="0"/>
              <a:buChar char="•"/>
              <a:defRPr/>
            </a:pPr>
            <a:r>
              <a:rPr lang="en-US" altLang="en-US" dirty="0">
                <a:latin typeface="Tahoma" charset="0"/>
                <a:ea typeface="Tahoma" charset="0"/>
                <a:cs typeface="Tahoma" charset="0"/>
              </a:rPr>
              <a:t>C</a:t>
            </a:r>
            <a:r>
              <a:rPr lang="en-US" altLang="en-US" sz="2400" dirty="0">
                <a:latin typeface="Tahoma" charset="0"/>
                <a:ea typeface="Tahoma" charset="0"/>
                <a:cs typeface="Tahoma" charset="0"/>
              </a:rPr>
              <a:t>ompetes at estrogen receptors; like tamoxifen</a:t>
            </a:r>
          </a:p>
          <a:p>
            <a:pPr eaLnBrk="1" hangingPunct="1">
              <a:lnSpc>
                <a:spcPct val="80000"/>
              </a:lnSpc>
              <a:buFont typeface="Arial" panose="020B0604020202020204" pitchFamily="34" charset="0"/>
              <a:buChar char="•"/>
              <a:defRPr/>
            </a:pPr>
            <a:r>
              <a:rPr lang="en-US" altLang="en-US" sz="2400" b="1" dirty="0">
                <a:latin typeface="Tahoma" charset="0"/>
                <a:ea typeface="Tahoma" charset="0"/>
                <a:cs typeface="Tahoma" charset="0"/>
                <a:sym typeface="Symbol" panose="05050102010706020507" pitchFamily="18" charset="2"/>
              </a:rPr>
              <a:t></a:t>
            </a:r>
            <a:r>
              <a:rPr lang="en-US" altLang="en-US" sz="2400" dirty="0">
                <a:latin typeface="Tahoma" charset="0"/>
                <a:ea typeface="Tahoma" charset="0"/>
                <a:cs typeface="Tahoma" charset="0"/>
              </a:rPr>
              <a:t> Sex Hormone Binding Globulin (SHBG)</a:t>
            </a:r>
          </a:p>
          <a:p>
            <a:pPr eaLnBrk="1" hangingPunct="1">
              <a:lnSpc>
                <a:spcPct val="80000"/>
              </a:lnSpc>
              <a:buFont typeface="Arial" panose="020B0604020202020204" pitchFamily="34" charset="0"/>
              <a:buChar char="•"/>
              <a:defRPr/>
            </a:pPr>
            <a:r>
              <a:rPr lang="en-US" altLang="en-US" sz="2400" b="1" dirty="0">
                <a:latin typeface="Tahoma" charset="0"/>
                <a:ea typeface="Tahoma" charset="0"/>
                <a:cs typeface="Tahoma" charset="0"/>
              </a:rPr>
              <a:t>Breast cancer study </a:t>
            </a:r>
            <a:r>
              <a:rPr lang="en-US" altLang="en-US" sz="2400" dirty="0">
                <a:latin typeface="Tahoma" charset="0"/>
                <a:ea typeface="Tahoma" charset="0"/>
                <a:cs typeface="Tahoma" charset="0"/>
              </a:rPr>
              <a:t>using 25 g/2T flax meal/day </a:t>
            </a:r>
            <a:br>
              <a:rPr lang="en-US" altLang="en-US" sz="2400" dirty="0">
                <a:latin typeface="Tahoma" charset="0"/>
                <a:ea typeface="Tahoma" charset="0"/>
                <a:cs typeface="Tahoma" charset="0"/>
              </a:rPr>
            </a:br>
            <a:r>
              <a:rPr lang="en-US" b="1" dirty="0">
                <a:latin typeface="Tahoma" charset="0"/>
                <a:ea typeface="Tahoma" charset="0"/>
                <a:cs typeface="Tahoma" charset="0"/>
              </a:rPr>
              <a:t>↓ cell division 34%, </a:t>
            </a:r>
            <a:r>
              <a:rPr lang="en-US" b="1" dirty="0">
                <a:latin typeface="Tahoma" charset="0"/>
                <a:ea typeface="Tahoma" charset="0"/>
                <a:cs typeface="Tahoma" charset="0"/>
                <a:sym typeface="Symbol" pitchFamily="18" charset="2"/>
              </a:rPr>
              <a:t></a:t>
            </a:r>
            <a:r>
              <a:rPr lang="en-US" b="1" dirty="0">
                <a:latin typeface="Tahoma" charset="0"/>
                <a:ea typeface="Tahoma" charset="0"/>
                <a:cs typeface="Tahoma" charset="0"/>
              </a:rPr>
              <a:t> cell death 30%, </a:t>
            </a:r>
            <a:br>
              <a:rPr lang="en-US" b="1" dirty="0">
                <a:latin typeface="Tahoma" charset="0"/>
                <a:ea typeface="Tahoma" charset="0"/>
                <a:cs typeface="Tahoma" charset="0"/>
              </a:rPr>
            </a:br>
            <a:r>
              <a:rPr lang="en-US" b="1" dirty="0">
                <a:latin typeface="Tahoma" charset="0"/>
                <a:ea typeface="Tahoma" charset="0"/>
                <a:cs typeface="Tahoma" charset="0"/>
              </a:rPr>
              <a:t>↓ production of HER 2 </a:t>
            </a:r>
            <a:r>
              <a:rPr lang="en-US" b="1" dirty="0" err="1">
                <a:latin typeface="Tahoma" charset="0"/>
                <a:ea typeface="Tahoma" charset="0"/>
                <a:cs typeface="Tahoma" charset="0"/>
              </a:rPr>
              <a:t>neu</a:t>
            </a:r>
            <a:r>
              <a:rPr lang="en-US" b="1" dirty="0">
                <a:latin typeface="Tahoma" charset="0"/>
                <a:ea typeface="Tahoma" charset="0"/>
                <a:cs typeface="Tahoma" charset="0"/>
              </a:rPr>
              <a:t> protein 71%</a:t>
            </a:r>
          </a:p>
          <a:p>
            <a:pPr eaLnBrk="1" hangingPunct="1">
              <a:lnSpc>
                <a:spcPct val="80000"/>
              </a:lnSpc>
              <a:buFont typeface="Arial" panose="020B0604020202020204" pitchFamily="34" charset="0"/>
              <a:buChar char="•"/>
              <a:defRPr/>
            </a:pPr>
            <a:r>
              <a:rPr lang="en-US" altLang="en-US" sz="2400" b="1" dirty="0">
                <a:latin typeface="Tahoma" charset="0"/>
                <a:ea typeface="Tahoma" charset="0"/>
                <a:cs typeface="Tahoma" charset="0"/>
              </a:rPr>
              <a:t>Prostate cancer: </a:t>
            </a:r>
            <a:r>
              <a:rPr lang="en-US" altLang="en-US" sz="2400" dirty="0">
                <a:latin typeface="Tahoma" charset="0"/>
                <a:ea typeface="Tahoma" charset="0"/>
                <a:cs typeface="Tahoma" charset="0"/>
              </a:rPr>
              <a:t>2 T flax with low fat diet </a:t>
            </a:r>
            <a:br>
              <a:rPr lang="en-US" altLang="en-US" sz="2400" dirty="0">
                <a:latin typeface="Tahoma" charset="0"/>
                <a:ea typeface="Tahoma" charset="0"/>
                <a:cs typeface="Tahoma" charset="0"/>
              </a:rPr>
            </a:br>
            <a:r>
              <a:rPr lang="en-US" sz="2400" b="1" dirty="0">
                <a:latin typeface="Tahoma" charset="0"/>
                <a:ea typeface="Tahoma" charset="0"/>
                <a:cs typeface="Tahoma" charset="0"/>
              </a:rPr>
              <a:t>↓</a:t>
            </a:r>
            <a:r>
              <a:rPr lang="en-US" sz="2400" dirty="0">
                <a:latin typeface="Tahoma" charset="0"/>
                <a:ea typeface="Tahoma" charset="0"/>
                <a:cs typeface="Tahoma" charset="0"/>
              </a:rPr>
              <a:t>PSA, testosterone, androgen, cholesterol, proliferation</a:t>
            </a:r>
            <a:endParaRPr lang="en-US" sz="2400" b="1" dirty="0">
              <a:latin typeface="Tahoma" charset="0"/>
              <a:ea typeface="Tahoma" charset="0"/>
              <a:cs typeface="Tahoma" charset="0"/>
            </a:endParaRPr>
          </a:p>
          <a:p>
            <a:pPr marL="457200" lvl="1" indent="0" eaLnBrk="1" hangingPunct="1">
              <a:buFontTx/>
              <a:buNone/>
              <a:defRPr/>
            </a:pPr>
            <a:endParaRPr lang="en-US" altLang="en-US" sz="600" b="1" dirty="0">
              <a:latin typeface="Tahoma" charset="0"/>
              <a:ea typeface="Tahoma" charset="0"/>
              <a:cs typeface="Tahoma" charset="0"/>
            </a:endParaRPr>
          </a:p>
          <a:p>
            <a:pPr marL="0" indent="0" eaLnBrk="1" hangingPunct="1">
              <a:lnSpc>
                <a:spcPct val="80000"/>
              </a:lnSpc>
              <a:buFontTx/>
              <a:buNone/>
              <a:defRPr/>
            </a:pPr>
            <a:r>
              <a:rPr lang="en-US" altLang="en-US" sz="2800" b="1" dirty="0">
                <a:latin typeface="Tahoma" charset="0"/>
                <a:ea typeface="Tahoma" charset="0"/>
                <a:cs typeface="Tahoma" charset="0"/>
              </a:rPr>
              <a:t>Fish/</a:t>
            </a:r>
            <a:r>
              <a:rPr lang="en-US" altLang="en-US" sz="2600" b="1" dirty="0">
                <a:latin typeface="Tahoma" charset="0"/>
                <a:ea typeface="Tahoma" charset="0"/>
                <a:cs typeface="Tahoma" charset="0"/>
              </a:rPr>
              <a:t>Healthy fats reduced progression</a:t>
            </a:r>
            <a:endParaRPr lang="en-US" altLang="en-US" sz="2800" b="1" dirty="0">
              <a:latin typeface="Tahoma" charset="0"/>
              <a:ea typeface="Tahoma" charset="0"/>
              <a:cs typeface="Tahoma" charset="0"/>
            </a:endParaRPr>
          </a:p>
          <a:p>
            <a:pPr marL="0" indent="0" eaLnBrk="1" hangingPunct="1">
              <a:lnSpc>
                <a:spcPct val="80000"/>
              </a:lnSpc>
              <a:buFontTx/>
              <a:buNone/>
              <a:defRPr/>
            </a:pPr>
            <a:r>
              <a:rPr lang="en-US" altLang="en-US" sz="2800" b="1" dirty="0">
                <a:solidFill>
                  <a:schemeClr val="accent3">
                    <a:lumMod val="75000"/>
                  </a:schemeClr>
                </a:solidFill>
                <a:latin typeface="Tahoma" charset="0"/>
                <a:ea typeface="Tahoma" charset="0"/>
                <a:cs typeface="Tahoma" charset="0"/>
              </a:rPr>
              <a:t>Oils/supplements: less effective/safe</a:t>
            </a:r>
          </a:p>
          <a:p>
            <a:pPr eaLnBrk="1" hangingPunct="1">
              <a:lnSpc>
                <a:spcPct val="80000"/>
              </a:lnSpc>
              <a:buFont typeface="Arial" panose="020B0604020202020204" pitchFamily="34" charset="0"/>
              <a:buChar char="•"/>
              <a:defRPr/>
            </a:pPr>
            <a:r>
              <a:rPr lang="en-US" altLang="en-US" b="1" dirty="0">
                <a:latin typeface="Tahoma" charset="0"/>
                <a:ea typeface="Tahoma" charset="0"/>
                <a:cs typeface="Tahoma" charset="0"/>
              </a:rPr>
              <a:t>Only </a:t>
            </a:r>
            <a:r>
              <a:rPr lang="en-US" altLang="en-US" sz="2400" b="1" dirty="0">
                <a:latin typeface="Tahoma" charset="0"/>
                <a:ea typeface="Tahoma" charset="0"/>
                <a:cs typeface="Tahoma" charset="0"/>
              </a:rPr>
              <a:t>10% flax </a:t>
            </a:r>
            <a:r>
              <a:rPr lang="en-US" altLang="en-US" sz="2400" b="1" u="sng" dirty="0">
                <a:latin typeface="Tahoma" charset="0"/>
                <a:ea typeface="Tahoma" charset="0"/>
                <a:cs typeface="Tahoma" charset="0"/>
              </a:rPr>
              <a:t>oil</a:t>
            </a:r>
            <a:r>
              <a:rPr lang="en-US" altLang="en-US" sz="2400" b="1" dirty="0">
                <a:latin typeface="Tahoma" charset="0"/>
                <a:ea typeface="Tahoma" charset="0"/>
                <a:cs typeface="Tahoma" charset="0"/>
              </a:rPr>
              <a:t> </a:t>
            </a:r>
            <a:r>
              <a:rPr lang="en-US" altLang="en-US" sz="2400" b="1" dirty="0">
                <a:latin typeface="Tahoma" charset="0"/>
                <a:ea typeface="Tahoma" charset="0"/>
                <a:cs typeface="Tahoma" charset="0"/>
                <a:sym typeface="Wingdings" panose="05000000000000000000" pitchFamily="2" charset="2"/>
              </a:rPr>
              <a:t> EPA/DHA Omega 3s</a:t>
            </a:r>
          </a:p>
          <a:p>
            <a:pPr lvl="1" eaLnBrk="1" hangingPunct="1">
              <a:lnSpc>
                <a:spcPct val="80000"/>
              </a:lnSpc>
              <a:buFont typeface="Arial" panose="020B0604020202020204" pitchFamily="34" charset="0"/>
              <a:buChar char="•"/>
              <a:defRPr/>
            </a:pPr>
            <a:r>
              <a:rPr lang="en-US" altLang="en-US" sz="2200" b="1" dirty="0">
                <a:solidFill>
                  <a:schemeClr val="accent2">
                    <a:lumMod val="75000"/>
                  </a:schemeClr>
                </a:solidFill>
                <a:latin typeface="Tahoma" charset="0"/>
                <a:ea typeface="Tahoma" charset="0"/>
                <a:cs typeface="Tahoma" charset="0"/>
                <a:sym typeface="Wingdings" panose="05000000000000000000" pitchFamily="2" charset="2"/>
              </a:rPr>
              <a:t>Avoid flax oil in PC: ALA content doubled risk</a:t>
            </a:r>
          </a:p>
          <a:p>
            <a:pPr eaLnBrk="1" hangingPunct="1">
              <a:lnSpc>
                <a:spcPct val="80000"/>
              </a:lnSpc>
              <a:buFont typeface="Arial" panose="020B0604020202020204" pitchFamily="34" charset="0"/>
              <a:buChar char="•"/>
              <a:defRPr/>
            </a:pPr>
            <a:r>
              <a:rPr lang="en-US" altLang="en-US" sz="2400" b="1" dirty="0">
                <a:latin typeface="Tahoma" charset="0"/>
                <a:ea typeface="Tahoma" charset="0"/>
                <a:cs typeface="Tahoma" charset="0"/>
              </a:rPr>
              <a:t>Fish oil cut hot flashes slightly</a:t>
            </a:r>
            <a:endParaRPr lang="en-US" altLang="en-US" sz="1600" b="1" dirty="0">
              <a:latin typeface="Tahoma" charset="0"/>
              <a:ea typeface="Tahoma" charset="0"/>
              <a:cs typeface="Tahoma" charset="0"/>
            </a:endParaRPr>
          </a:p>
        </p:txBody>
      </p:sp>
      <p:pic>
        <p:nvPicPr>
          <p:cNvPr id="68612" name="Picture 4" descr="fish-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991100"/>
            <a:ext cx="113053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600" y="-76200"/>
            <a:ext cx="8077200" cy="1524000"/>
          </a:xfrm>
        </p:spPr>
        <p:txBody>
          <a:bodyPr>
            <a:normAutofit/>
          </a:bodyPr>
          <a:lstStyle/>
          <a:p>
            <a:pPr eaLnBrk="1" hangingPunct="1"/>
            <a:r>
              <a:rPr lang="en-US" altLang="en-US" sz="3600" b="1" dirty="0">
                <a:solidFill>
                  <a:schemeClr val="accent3">
                    <a:lumMod val="75000"/>
                  </a:schemeClr>
                </a:solidFill>
                <a:latin typeface="Tahoma" charset="0"/>
                <a:ea typeface="Tahoma" charset="0"/>
                <a:cs typeface="Tahoma" charset="0"/>
              </a:rPr>
              <a:t>Environmental Issues </a:t>
            </a:r>
            <a:br>
              <a:rPr lang="en-US" altLang="en-US" sz="3600" b="1" dirty="0">
                <a:solidFill>
                  <a:schemeClr val="accent3">
                    <a:lumMod val="75000"/>
                  </a:schemeClr>
                </a:solidFill>
                <a:latin typeface="Tahoma" charset="0"/>
                <a:ea typeface="Tahoma" charset="0"/>
                <a:cs typeface="Tahoma" charset="0"/>
              </a:rPr>
            </a:br>
            <a:r>
              <a:rPr lang="en-US" altLang="en-US" sz="3600" b="1" dirty="0">
                <a:solidFill>
                  <a:schemeClr val="accent3">
                    <a:lumMod val="75000"/>
                  </a:schemeClr>
                </a:solidFill>
                <a:latin typeface="Tahoma" charset="0"/>
                <a:ea typeface="Tahoma" charset="0"/>
                <a:cs typeface="Tahoma" charset="0"/>
              </a:rPr>
              <a:t>Around Hormone Balance</a:t>
            </a:r>
          </a:p>
        </p:txBody>
      </p:sp>
      <p:sp>
        <p:nvSpPr>
          <p:cNvPr id="80899" name="Rectangle 3"/>
          <p:cNvSpPr>
            <a:spLocks noGrp="1" noChangeArrowheads="1"/>
          </p:cNvSpPr>
          <p:nvPr>
            <p:ph idx="1"/>
          </p:nvPr>
        </p:nvSpPr>
        <p:spPr>
          <a:xfrm>
            <a:off x="381000" y="1562100"/>
            <a:ext cx="8572500" cy="4876800"/>
          </a:xfrm>
        </p:spPr>
        <p:txBody>
          <a:bodyPr/>
          <a:lstStyle/>
          <a:p>
            <a:pPr eaLnBrk="1" hangingPunct="1">
              <a:buFont typeface="Arial" panose="020B0604020202020204" pitchFamily="34" charset="0"/>
              <a:buChar char="•"/>
            </a:pPr>
            <a:r>
              <a:rPr lang="en-US" altLang="en-US" sz="2800" b="1" dirty="0">
                <a:latin typeface="Tahoma" charset="0"/>
                <a:ea typeface="Tahoma" charset="0"/>
                <a:cs typeface="Tahoma" charset="0"/>
              </a:rPr>
              <a:t>Avoid synthetic hormones</a:t>
            </a:r>
          </a:p>
          <a:p>
            <a:pPr lvl="1" eaLnBrk="1" hangingPunct="1">
              <a:buFont typeface="Arial" panose="020B0604020202020204" pitchFamily="34" charset="0"/>
              <a:buChar char="•"/>
            </a:pPr>
            <a:r>
              <a:rPr lang="en-US" altLang="en-US" sz="2600" dirty="0">
                <a:latin typeface="Tahoma" charset="0"/>
                <a:ea typeface="Tahoma" charset="0"/>
                <a:cs typeface="Tahoma" charset="0"/>
              </a:rPr>
              <a:t>HRT, metabolized to 4, 16-OH forms (in women)</a:t>
            </a:r>
          </a:p>
          <a:p>
            <a:pPr lvl="1" eaLnBrk="1" hangingPunct="1">
              <a:buFont typeface="Arial" panose="020B0604020202020204" pitchFamily="34" charset="0"/>
              <a:buChar char="•"/>
            </a:pPr>
            <a:r>
              <a:rPr lang="en-US" altLang="en-US" sz="2600" dirty="0">
                <a:latin typeface="Tahoma" charset="0"/>
                <a:ea typeface="Tahoma" charset="0"/>
                <a:cs typeface="Tahoma" charset="0"/>
              </a:rPr>
              <a:t>T</a:t>
            </a:r>
            <a:r>
              <a:rPr lang="en-US" altLang="en-US" sz="2800" dirty="0">
                <a:latin typeface="Tahoma" charset="0"/>
                <a:ea typeface="Tahoma" charset="0"/>
                <a:cs typeface="Tahoma" charset="0"/>
              </a:rPr>
              <a:t>estosterone supplements (in men)</a:t>
            </a:r>
          </a:p>
          <a:p>
            <a:pPr eaLnBrk="1" hangingPunct="1">
              <a:buFont typeface="Arial" panose="020B0604020202020204" pitchFamily="34" charset="0"/>
              <a:buChar char="•"/>
            </a:pPr>
            <a:r>
              <a:rPr lang="en-US" altLang="en-US" sz="2800" b="1" dirty="0" err="1">
                <a:latin typeface="Tahoma" charset="0"/>
                <a:ea typeface="Tahoma" charset="0"/>
                <a:cs typeface="Tahoma" charset="0"/>
              </a:rPr>
              <a:t>Xenoestrogens</a:t>
            </a:r>
            <a:r>
              <a:rPr lang="en-US" altLang="en-US" sz="2800" b="1" dirty="0">
                <a:latin typeface="Tahoma" charset="0"/>
                <a:ea typeface="Tahoma" charset="0"/>
                <a:cs typeface="Tahoma" charset="0"/>
              </a:rPr>
              <a:t>: </a:t>
            </a:r>
          </a:p>
          <a:p>
            <a:pPr lvl="1" eaLnBrk="1" hangingPunct="1">
              <a:buFont typeface="Arial" panose="020B0604020202020204" pitchFamily="34" charset="0"/>
              <a:buChar char="•"/>
            </a:pPr>
            <a:r>
              <a:rPr lang="en-US" altLang="en-US" sz="2600" dirty="0">
                <a:latin typeface="Tahoma" charset="0"/>
                <a:ea typeface="Tahoma" charset="0"/>
                <a:cs typeface="Tahoma" charset="0"/>
              </a:rPr>
              <a:t>Bisphenol A (especially in growth periods, youth)</a:t>
            </a:r>
          </a:p>
          <a:p>
            <a:pPr lvl="1" eaLnBrk="1" hangingPunct="1">
              <a:buFont typeface="Arial" panose="020B0604020202020204" pitchFamily="34" charset="0"/>
              <a:buChar char="•"/>
            </a:pPr>
            <a:r>
              <a:rPr lang="en-US" altLang="en-US" sz="2600" dirty="0">
                <a:latin typeface="Tahoma" charset="0"/>
                <a:ea typeface="Tahoma" charset="0"/>
                <a:cs typeface="Tahoma" charset="0"/>
              </a:rPr>
              <a:t>Parabens (cosmetics)</a:t>
            </a:r>
          </a:p>
          <a:p>
            <a:pPr lvl="1" eaLnBrk="1" hangingPunct="1">
              <a:buFont typeface="Arial" panose="020B0604020202020204" pitchFamily="34" charset="0"/>
              <a:buChar char="•"/>
            </a:pPr>
            <a:r>
              <a:rPr lang="en-US" altLang="en-US" sz="2600" dirty="0">
                <a:latin typeface="Tahoma" charset="0"/>
                <a:ea typeface="Tahoma" charset="0"/>
                <a:cs typeface="Tahoma" charset="0"/>
              </a:rPr>
              <a:t>Phthalates: fragrance, plastic #3, 7, toys pre 2009</a:t>
            </a:r>
          </a:p>
          <a:p>
            <a:pPr algn="ctr" eaLnBrk="1" hangingPunct="1">
              <a:buFont typeface="Wingdings" panose="05000000000000000000" pitchFamily="2" charset="2"/>
              <a:buNone/>
            </a:pPr>
            <a:endParaRPr lang="en-US" altLang="en-US" sz="800" b="1" dirty="0">
              <a:solidFill>
                <a:schemeClr val="accent3">
                  <a:lumMod val="75000"/>
                </a:schemeClr>
              </a:solidFill>
              <a:latin typeface="Tahoma" charset="0"/>
              <a:ea typeface="Tahoma" charset="0"/>
              <a:cs typeface="Tahoma" charset="0"/>
            </a:endParaRPr>
          </a:p>
          <a:p>
            <a:pPr algn="ctr" eaLnBrk="1" hangingPunct="1">
              <a:buFont typeface="Wingdings" panose="05000000000000000000" pitchFamily="2" charset="2"/>
              <a:buNone/>
            </a:pPr>
            <a:r>
              <a:rPr lang="en-US" altLang="en-US" sz="2800" b="1" dirty="0">
                <a:solidFill>
                  <a:schemeClr val="accent2">
                    <a:lumMod val="50000"/>
                  </a:schemeClr>
                </a:solidFill>
                <a:latin typeface="Tahoma" charset="0"/>
                <a:ea typeface="Tahoma" charset="0"/>
                <a:cs typeface="Tahoma" charset="0"/>
              </a:rPr>
              <a:t>Use hard plastic/steel water bottles, glass </a:t>
            </a:r>
          </a:p>
          <a:p>
            <a:pPr algn="ctr" eaLnBrk="1" hangingPunct="1">
              <a:buFont typeface="Wingdings" panose="05000000000000000000" pitchFamily="2" charset="2"/>
              <a:buNone/>
            </a:pPr>
            <a:r>
              <a:rPr lang="en-US" altLang="en-US" sz="2800" b="1" dirty="0">
                <a:solidFill>
                  <a:schemeClr val="accent2">
                    <a:lumMod val="50000"/>
                  </a:schemeClr>
                </a:solidFill>
                <a:latin typeface="Tahoma" charset="0"/>
                <a:ea typeface="Tahoma" charset="0"/>
                <a:cs typeface="Tahoma" charset="0"/>
              </a:rPr>
              <a:t>microwave containers, hormone-free dairy</a:t>
            </a:r>
          </a:p>
          <a:p>
            <a:pPr eaLnBrk="1" hangingPunct="1">
              <a:buFont typeface="Wingdings" panose="05000000000000000000" pitchFamily="2" charset="2"/>
              <a:buNone/>
            </a:pPr>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81000" y="0"/>
            <a:ext cx="8229600" cy="1066800"/>
          </a:xfrm>
        </p:spPr>
        <p:txBody>
          <a:bodyPr>
            <a:noAutofit/>
          </a:bodyPr>
          <a:lstStyle/>
          <a:p>
            <a:pPr algn="ctr"/>
            <a:r>
              <a:rPr lang="en-US" altLang="en-US" sz="3600" b="1" dirty="0">
                <a:solidFill>
                  <a:schemeClr val="accent3">
                    <a:lumMod val="75000"/>
                  </a:schemeClr>
                </a:solidFill>
                <a:latin typeface="Tahoma" charset="0"/>
                <a:ea typeface="Tahoma" charset="0"/>
                <a:cs typeface="Tahoma" charset="0"/>
              </a:rPr>
              <a:t>Estrogen Balance via Plate Model</a:t>
            </a:r>
          </a:p>
        </p:txBody>
      </p:sp>
      <p:sp>
        <p:nvSpPr>
          <p:cNvPr id="82947" name="Content Placeholder 2"/>
          <p:cNvSpPr>
            <a:spLocks noGrp="1"/>
          </p:cNvSpPr>
          <p:nvPr>
            <p:ph idx="1"/>
          </p:nvPr>
        </p:nvSpPr>
        <p:spPr>
          <a:xfrm>
            <a:off x="304800" y="1295400"/>
            <a:ext cx="8382000" cy="4724400"/>
          </a:xfrm>
        </p:spPr>
        <p:txBody>
          <a:bodyPr/>
          <a:lstStyle/>
          <a:p>
            <a:pPr marL="514350" indent="-514350">
              <a:buFontTx/>
              <a:buAutoNum type="arabicPeriod"/>
            </a:pPr>
            <a:r>
              <a:rPr lang="en-US" altLang="en-US" sz="2600" dirty="0">
                <a:latin typeface="Tahoma" charset="0"/>
                <a:ea typeface="Tahoma" charset="0"/>
                <a:cs typeface="Tahoma" charset="0"/>
              </a:rPr>
              <a:t>Make better estrogen options (2-OH)</a:t>
            </a:r>
          </a:p>
          <a:p>
            <a:pPr marL="514350" indent="-514350">
              <a:buFontTx/>
              <a:buAutoNum type="arabicPeriod"/>
            </a:pPr>
            <a:r>
              <a:rPr lang="en-US" altLang="en-US" sz="2600" dirty="0">
                <a:latin typeface="Tahoma" charset="0"/>
                <a:ea typeface="Tahoma" charset="0"/>
                <a:cs typeface="Tahoma" charset="0"/>
              </a:rPr>
              <a:t>Increase binding protein (SHBG)</a:t>
            </a:r>
          </a:p>
          <a:p>
            <a:pPr marL="514350" indent="-514350">
              <a:buFontTx/>
              <a:buAutoNum type="arabicPeriod"/>
            </a:pPr>
            <a:r>
              <a:rPr lang="en-US" altLang="en-US" sz="2600" dirty="0">
                <a:latin typeface="Tahoma" charset="0"/>
                <a:ea typeface="Tahoma" charset="0"/>
                <a:cs typeface="Tahoma" charset="0"/>
              </a:rPr>
              <a:t>Limit reabsorption in the GI tract</a:t>
            </a:r>
          </a:p>
          <a:p>
            <a:pPr marL="514350" indent="-514350">
              <a:buFontTx/>
              <a:buAutoNum type="arabicPeriod"/>
            </a:pPr>
            <a:r>
              <a:rPr lang="en-US" altLang="en-US" sz="2600" dirty="0">
                <a:latin typeface="Tahoma" charset="0"/>
                <a:ea typeface="Tahoma" charset="0"/>
                <a:cs typeface="Tahoma" charset="0"/>
              </a:rPr>
              <a:t>Makes less estrogen internally</a:t>
            </a:r>
          </a:p>
        </p:txBody>
      </p:sp>
      <p:graphicFrame>
        <p:nvGraphicFramePr>
          <p:cNvPr id="4" name="Table 3"/>
          <p:cNvGraphicFramePr>
            <a:graphicFrameLocks noGrp="1"/>
          </p:cNvGraphicFramePr>
          <p:nvPr>
            <p:extLst>
              <p:ext uri="{D42A27DB-BD31-4B8C-83A1-F6EECF244321}">
                <p14:modId xmlns:p14="http://schemas.microsoft.com/office/powerpoint/2010/main" val="1965341308"/>
              </p:ext>
            </p:extLst>
          </p:nvPr>
        </p:nvGraphicFramePr>
        <p:xfrm>
          <a:off x="304800" y="3352801"/>
          <a:ext cx="8305800" cy="3291124"/>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2278">
                <a:tc>
                  <a:txBody>
                    <a:bodyPr/>
                    <a:lstStyle/>
                    <a:p>
                      <a:r>
                        <a:rPr lang="en-US" sz="2200" dirty="0">
                          <a:solidFill>
                            <a:schemeClr val="tx1"/>
                          </a:solidFill>
                          <a:latin typeface="Tahoma" charset="0"/>
                          <a:ea typeface="Tahoma" charset="0"/>
                          <a:cs typeface="Tahoma" charset="0"/>
                        </a:rPr>
                        <a:t>Cruciferous vegetables: 1, 3</a:t>
                      </a:r>
                    </a:p>
                  </a:txBody>
                  <a:tcPr marT="45726" marB="45726">
                    <a:solidFill>
                      <a:schemeClr val="accent1">
                        <a:lumMod val="40000"/>
                        <a:lumOff val="60000"/>
                      </a:schemeClr>
                    </a:solidFill>
                  </a:tcPr>
                </a:tc>
                <a:tc>
                  <a:txBody>
                    <a:bodyPr/>
                    <a:lstStyle/>
                    <a:p>
                      <a:r>
                        <a:rPr lang="en-US" sz="2200" dirty="0">
                          <a:solidFill>
                            <a:schemeClr val="tx1"/>
                          </a:solidFill>
                          <a:latin typeface="Tahoma" charset="0"/>
                          <a:ea typeface="Tahoma" charset="0"/>
                          <a:cs typeface="Tahoma" charset="0"/>
                        </a:rPr>
                        <a:t>Exercise:</a:t>
                      </a:r>
                      <a:r>
                        <a:rPr lang="en-US" sz="2200" baseline="0" dirty="0">
                          <a:solidFill>
                            <a:schemeClr val="tx1"/>
                          </a:solidFill>
                          <a:latin typeface="Tahoma" charset="0"/>
                          <a:ea typeface="Tahoma" charset="0"/>
                          <a:cs typeface="Tahoma" charset="0"/>
                        </a:rPr>
                        <a:t> 1, 2, 4</a:t>
                      </a:r>
                      <a:endParaRPr lang="en-US" sz="2200" dirty="0">
                        <a:solidFill>
                          <a:schemeClr val="tx1"/>
                        </a:solidFill>
                        <a:latin typeface="Tahoma" charset="0"/>
                        <a:ea typeface="Tahoma" charset="0"/>
                        <a:cs typeface="Tahoma" charset="0"/>
                      </a:endParaRPr>
                    </a:p>
                  </a:txBody>
                  <a:tcPr marT="45726" marB="45726">
                    <a:solidFill>
                      <a:schemeClr val="accent1">
                        <a:lumMod val="40000"/>
                        <a:lumOff val="60000"/>
                      </a:schemeClr>
                    </a:solidFill>
                  </a:tcPr>
                </a:tc>
                <a:extLst>
                  <a:ext uri="{0D108BD9-81ED-4DB2-BD59-A6C34878D82A}">
                    <a16:rowId xmlns:a16="http://schemas.microsoft.com/office/drawing/2014/main" val="10000"/>
                  </a:ext>
                </a:extLst>
              </a:tr>
              <a:tr h="632278">
                <a:tc>
                  <a:txBody>
                    <a:bodyPr/>
                    <a:lstStyle/>
                    <a:p>
                      <a:r>
                        <a:rPr lang="en-US" sz="2200" b="1" dirty="0">
                          <a:solidFill>
                            <a:schemeClr val="tx1"/>
                          </a:solidFill>
                          <a:latin typeface="Tahoma" charset="0"/>
                          <a:ea typeface="Tahoma" charset="0"/>
                          <a:cs typeface="Tahoma" charset="0"/>
                        </a:rPr>
                        <a:t>Green Tea: 1</a:t>
                      </a:r>
                    </a:p>
                  </a:txBody>
                  <a:tcPr marT="45726" marB="45726"/>
                </a:tc>
                <a:tc>
                  <a:txBody>
                    <a:bodyPr/>
                    <a:lstStyle/>
                    <a:p>
                      <a:r>
                        <a:rPr lang="en-US" sz="2200" b="1" dirty="0">
                          <a:solidFill>
                            <a:schemeClr val="tx1"/>
                          </a:solidFill>
                          <a:latin typeface="Tahoma" charset="0"/>
                          <a:ea typeface="Tahoma" charset="0"/>
                          <a:cs typeface="Tahoma" charset="0"/>
                        </a:rPr>
                        <a:t>Weight management:</a:t>
                      </a:r>
                      <a:r>
                        <a:rPr lang="en-US" sz="2200" b="1" baseline="0" dirty="0">
                          <a:solidFill>
                            <a:schemeClr val="tx1"/>
                          </a:solidFill>
                          <a:latin typeface="Tahoma" charset="0"/>
                          <a:ea typeface="Tahoma" charset="0"/>
                          <a:cs typeface="Tahoma" charset="0"/>
                        </a:rPr>
                        <a:t>  2, 4</a:t>
                      </a:r>
                      <a:endParaRPr lang="en-US" sz="2200" b="1" dirty="0">
                        <a:solidFill>
                          <a:schemeClr val="tx1"/>
                        </a:solidFill>
                        <a:latin typeface="Tahoma" charset="0"/>
                        <a:ea typeface="Tahoma" charset="0"/>
                        <a:cs typeface="Tahoma" charset="0"/>
                      </a:endParaRPr>
                    </a:p>
                  </a:txBody>
                  <a:tcPr marT="45726" marB="45726"/>
                </a:tc>
                <a:extLst>
                  <a:ext uri="{0D108BD9-81ED-4DB2-BD59-A6C34878D82A}">
                    <a16:rowId xmlns:a16="http://schemas.microsoft.com/office/drawing/2014/main" val="10001"/>
                  </a:ext>
                </a:extLst>
              </a:tr>
              <a:tr h="595087">
                <a:tc>
                  <a:txBody>
                    <a:bodyPr/>
                    <a:lstStyle/>
                    <a:p>
                      <a:r>
                        <a:rPr lang="en-US" sz="2200" b="1" dirty="0">
                          <a:solidFill>
                            <a:schemeClr val="tx1"/>
                          </a:solidFill>
                          <a:latin typeface="Tahoma" charset="0"/>
                          <a:ea typeface="Tahoma" charset="0"/>
                          <a:cs typeface="Tahoma" charset="0"/>
                        </a:rPr>
                        <a:t>Soy: 1, 2, 3</a:t>
                      </a:r>
                    </a:p>
                  </a:txBody>
                  <a:tcPr marT="45726" marB="45726"/>
                </a:tc>
                <a:tc>
                  <a:txBody>
                    <a:bodyPr/>
                    <a:lstStyle/>
                    <a:p>
                      <a:r>
                        <a:rPr lang="en-US" sz="2200" b="1" dirty="0">
                          <a:solidFill>
                            <a:schemeClr val="tx1"/>
                          </a:solidFill>
                          <a:latin typeface="Tahoma" charset="0"/>
                          <a:ea typeface="Tahoma" charset="0"/>
                          <a:cs typeface="Tahoma" charset="0"/>
                        </a:rPr>
                        <a:t>Limited Alcohol</a:t>
                      </a:r>
                      <a:r>
                        <a:rPr lang="en-US" sz="2200" b="1" baseline="0" dirty="0">
                          <a:solidFill>
                            <a:schemeClr val="tx1"/>
                          </a:solidFill>
                          <a:latin typeface="Tahoma" charset="0"/>
                          <a:ea typeface="Tahoma" charset="0"/>
                          <a:cs typeface="Tahoma" charset="0"/>
                        </a:rPr>
                        <a:t> (&lt; 1/day): 4</a:t>
                      </a:r>
                      <a:endParaRPr lang="en-US" sz="2200" b="1" dirty="0">
                        <a:solidFill>
                          <a:schemeClr val="tx1"/>
                        </a:solidFill>
                        <a:latin typeface="Tahoma" charset="0"/>
                        <a:ea typeface="Tahoma" charset="0"/>
                        <a:cs typeface="Tahoma" charset="0"/>
                      </a:endParaRPr>
                    </a:p>
                  </a:txBody>
                  <a:tcPr marT="45726" marB="45726"/>
                </a:tc>
                <a:extLst>
                  <a:ext uri="{0D108BD9-81ED-4DB2-BD59-A6C34878D82A}">
                    <a16:rowId xmlns:a16="http://schemas.microsoft.com/office/drawing/2014/main" val="10002"/>
                  </a:ext>
                </a:extLst>
              </a:tr>
              <a:tr h="632278">
                <a:tc>
                  <a:txBody>
                    <a:bodyPr/>
                    <a:lstStyle/>
                    <a:p>
                      <a:r>
                        <a:rPr lang="en-US" sz="2200" b="1" dirty="0">
                          <a:solidFill>
                            <a:schemeClr val="tx1"/>
                          </a:solidFill>
                          <a:latin typeface="Tahoma" charset="0"/>
                          <a:ea typeface="Tahoma" charset="0"/>
                          <a:cs typeface="Tahoma" charset="0"/>
                        </a:rPr>
                        <a:t>Low fat, high fiber: 2, 3 </a:t>
                      </a:r>
                    </a:p>
                  </a:txBody>
                  <a:tcPr marT="45726" marB="4572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solidFill>
                            <a:schemeClr val="tx1"/>
                          </a:solidFill>
                          <a:latin typeface="Tahoma" charset="0"/>
                          <a:ea typeface="Tahoma" charset="0"/>
                          <a:cs typeface="Tahoma" charset="0"/>
                        </a:rPr>
                        <a:t>Probiotics:</a:t>
                      </a:r>
                      <a:r>
                        <a:rPr lang="en-US" sz="2200" b="1" baseline="0" dirty="0">
                          <a:solidFill>
                            <a:schemeClr val="tx1"/>
                          </a:solidFill>
                          <a:latin typeface="Tahoma" charset="0"/>
                          <a:ea typeface="Tahoma" charset="0"/>
                          <a:cs typeface="Tahoma" charset="0"/>
                        </a:rPr>
                        <a:t> 3</a:t>
                      </a:r>
                      <a:endParaRPr lang="en-US" sz="2200" b="1" dirty="0">
                        <a:solidFill>
                          <a:schemeClr val="tx1"/>
                        </a:solidFill>
                        <a:latin typeface="Tahoma" charset="0"/>
                        <a:ea typeface="Tahoma" charset="0"/>
                        <a:cs typeface="Tahoma" charset="0"/>
                      </a:endParaRPr>
                    </a:p>
                  </a:txBody>
                  <a:tcPr marT="45726" marB="45726"/>
                </a:tc>
                <a:extLst>
                  <a:ext uri="{0D108BD9-81ED-4DB2-BD59-A6C34878D82A}">
                    <a16:rowId xmlns:a16="http://schemas.microsoft.com/office/drawing/2014/main" val="10003"/>
                  </a:ext>
                </a:extLst>
              </a:tr>
              <a:tr h="632278">
                <a:tc>
                  <a:txBody>
                    <a:bodyPr/>
                    <a:lstStyle/>
                    <a:p>
                      <a:r>
                        <a:rPr lang="en-US" sz="2200" b="1" dirty="0">
                          <a:solidFill>
                            <a:schemeClr val="tx1"/>
                          </a:solidFill>
                          <a:latin typeface="Tahoma" charset="0"/>
                          <a:ea typeface="Tahoma" charset="0"/>
                          <a:cs typeface="Tahoma" charset="0"/>
                        </a:rPr>
                        <a:t>Moderate carbohydrate: 2</a:t>
                      </a:r>
                    </a:p>
                  </a:txBody>
                  <a:tcPr marT="45726" marB="45726"/>
                </a:tc>
                <a:tc>
                  <a:txBody>
                    <a:bodyPr/>
                    <a:lstStyle/>
                    <a:p>
                      <a:endParaRPr lang="en-US" sz="1800" dirty="0">
                        <a:solidFill>
                          <a:schemeClr val="tx1"/>
                        </a:solidFill>
                        <a:latin typeface="Tahoma" charset="0"/>
                        <a:ea typeface="Tahoma" charset="0"/>
                        <a:cs typeface="Tahoma" charset="0"/>
                      </a:endParaRPr>
                    </a:p>
                  </a:txBody>
                  <a:tcPr marT="45726" marB="45726"/>
                </a:tc>
                <a:extLst>
                  <a:ext uri="{0D108BD9-81ED-4DB2-BD59-A6C34878D82A}">
                    <a16:rowId xmlns:a16="http://schemas.microsoft.com/office/drawing/2014/main" val="10004"/>
                  </a:ext>
                </a:extLst>
              </a:tr>
            </a:tbl>
          </a:graphicData>
        </a:graphic>
      </p:graphicFrame>
      <p:pic>
        <p:nvPicPr>
          <p:cNvPr id="82968" name="Picture 3" descr="American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321633"/>
            <a:ext cx="161131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a:xfrm>
            <a:off x="457200" y="381000"/>
            <a:ext cx="7239000" cy="1143000"/>
          </a:xfrm>
        </p:spPr>
        <p:txBody>
          <a:bodyPr>
            <a:no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Heart Disease </a:t>
            </a: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rPr>
              <a:t>And Menopause</a:t>
            </a:r>
          </a:p>
        </p:txBody>
      </p:sp>
      <p:sp>
        <p:nvSpPr>
          <p:cNvPr id="36867" name="Rectangle 3"/>
          <p:cNvSpPr>
            <a:spLocks noGrp="1" noChangeArrowheads="1"/>
          </p:cNvSpPr>
          <p:nvPr>
            <p:ph idx="1"/>
          </p:nvPr>
        </p:nvSpPr>
        <p:spPr>
          <a:xfrm>
            <a:off x="381000" y="1676400"/>
            <a:ext cx="8229600" cy="5410200"/>
          </a:xfrm>
        </p:spPr>
        <p:txBody>
          <a:bodyPr/>
          <a:lstStyle/>
          <a:p>
            <a:pPr marL="0" indent="0" eaLnBrk="1" hangingPunct="1">
              <a:lnSpc>
                <a:spcPct val="90000"/>
              </a:lnSpc>
              <a:buNone/>
            </a:pPr>
            <a:r>
              <a:rPr lang="en-US" altLang="en-US" sz="2800" b="1" dirty="0">
                <a:latin typeface="Tahoma" charset="0"/>
                <a:ea typeface="Tahoma" charset="0"/>
                <a:cs typeface="Tahoma" charset="0"/>
              </a:rPr>
              <a:t>#1 killer of women &amp; men &gt; 40</a:t>
            </a:r>
            <a:endParaRPr lang="en-US" altLang="en-US" sz="2800" dirty="0">
              <a:latin typeface="Tahoma" charset="0"/>
              <a:ea typeface="Tahoma" charset="0"/>
              <a:cs typeface="Tahoma" charset="0"/>
            </a:endParaRPr>
          </a:p>
          <a:p>
            <a:pPr lvl="1" eaLnBrk="1" hangingPunct="1">
              <a:lnSpc>
                <a:spcPct val="90000"/>
              </a:lnSpc>
              <a:buFont typeface="Arial" panose="020B0604020202020204" pitchFamily="34" charset="0"/>
              <a:buChar char="•"/>
            </a:pPr>
            <a:r>
              <a:rPr lang="en-US" altLang="en-US" sz="2400" dirty="0">
                <a:latin typeface="Tahoma" charset="0"/>
                <a:ea typeface="Tahoma" charset="0"/>
                <a:cs typeface="Tahoma" charset="0"/>
              </a:rPr>
              <a:t>&gt;</a:t>
            </a:r>
            <a:r>
              <a:rPr lang="en-US" altLang="en-US" sz="2400" dirty="0">
                <a:solidFill>
                  <a:schemeClr val="tx1"/>
                </a:solidFill>
                <a:latin typeface="Tahoma" charset="0"/>
                <a:ea typeface="Tahoma" charset="0"/>
                <a:cs typeface="Tahoma" charset="0"/>
              </a:rPr>
              <a:t> all cancers combined; 1 in every 2 </a:t>
            </a:r>
            <a:r>
              <a:rPr lang="mr-IN" altLang="en-US" sz="2400" dirty="0">
                <a:solidFill>
                  <a:schemeClr val="tx1"/>
                </a:solidFill>
                <a:latin typeface="Tahoma" charset="0"/>
                <a:ea typeface="Tahoma" charset="0"/>
                <a:cs typeface="Tahoma" charset="0"/>
              </a:rPr>
              <a:t>–</a:t>
            </a:r>
            <a:r>
              <a:rPr lang="en-US" altLang="en-US" sz="2400" dirty="0">
                <a:solidFill>
                  <a:schemeClr val="tx1"/>
                </a:solidFill>
                <a:latin typeface="Tahoma" charset="0"/>
                <a:ea typeface="Tahoma" charset="0"/>
                <a:cs typeface="Tahoma" charset="0"/>
              </a:rPr>
              <a:t> 3 people</a:t>
            </a:r>
            <a:endParaRPr lang="en-US" altLang="en-US" sz="2400" dirty="0">
              <a:latin typeface="Tahoma" charset="0"/>
              <a:ea typeface="Tahoma" charset="0"/>
              <a:cs typeface="Tahoma" charset="0"/>
            </a:endParaRPr>
          </a:p>
          <a:p>
            <a:pPr eaLnBrk="1" hangingPunct="1">
              <a:lnSpc>
                <a:spcPct val="90000"/>
              </a:lnSpc>
              <a:buFont typeface="Wingdings 2" panose="05020102010507070707" pitchFamily="18" charset="2"/>
              <a:buNone/>
            </a:pPr>
            <a:r>
              <a:rPr lang="en-US" altLang="en-US" sz="2800" b="1" dirty="0">
                <a:solidFill>
                  <a:schemeClr val="accent2">
                    <a:lumMod val="50000"/>
                  </a:schemeClr>
                </a:solidFill>
                <a:latin typeface="Tahoma" charset="0"/>
                <a:ea typeface="Tahoma" charset="0"/>
                <a:cs typeface="Tahoma" charset="0"/>
              </a:rPr>
              <a:t>Post menopause </a:t>
            </a:r>
            <a:r>
              <a:rPr lang="en-US" altLang="en-US" sz="2800" b="1" dirty="0">
                <a:solidFill>
                  <a:schemeClr val="accent2">
                    <a:lumMod val="50000"/>
                  </a:schemeClr>
                </a:solidFill>
                <a:latin typeface="Tahoma" charset="0"/>
                <a:ea typeface="Tahoma" charset="0"/>
                <a:cs typeface="Tahoma" charset="0"/>
                <a:sym typeface="Wingdings" panose="05000000000000000000" pitchFamily="2" charset="2"/>
              </a:rPr>
              <a:t></a:t>
            </a:r>
            <a:endParaRPr lang="en-US" altLang="en-US" sz="2800" b="1" dirty="0">
              <a:solidFill>
                <a:schemeClr val="accent2">
                  <a:lumMod val="50000"/>
                </a:schemeClr>
              </a:solidFill>
              <a:latin typeface="Tahoma" charset="0"/>
              <a:ea typeface="Tahoma" charset="0"/>
              <a:cs typeface="Tahoma" charset="0"/>
            </a:endParaRPr>
          </a:p>
          <a:p>
            <a:pPr lvl="1" eaLnBrk="1" hangingPunct="1">
              <a:lnSpc>
                <a:spcPct val="90000"/>
              </a:lnSpc>
              <a:buFont typeface="Arial" panose="020B0604020202020204" pitchFamily="34" charset="0"/>
              <a:buChar char="•"/>
            </a:pPr>
            <a:r>
              <a:rPr lang="en-US" altLang="en-US" sz="2400" dirty="0">
                <a:solidFill>
                  <a:schemeClr val="tx1"/>
                </a:solidFill>
                <a:latin typeface="Tahoma" charset="0"/>
                <a:ea typeface="Tahoma" charset="0"/>
                <a:cs typeface="Tahoma" charset="0"/>
              </a:rPr>
              <a:t>Changes in blood vessel health, with less flexibility</a:t>
            </a:r>
          </a:p>
          <a:p>
            <a:pPr lvl="1" eaLnBrk="1" hangingPunct="1">
              <a:lnSpc>
                <a:spcPct val="90000"/>
              </a:lnSpc>
              <a:buFont typeface="Arial" panose="020B0604020202020204" pitchFamily="34" charset="0"/>
              <a:buChar char="•"/>
            </a:pPr>
            <a:r>
              <a:rPr lang="en-US" altLang="en-US" sz="2400" dirty="0">
                <a:solidFill>
                  <a:schemeClr val="tx1"/>
                </a:solidFill>
                <a:latin typeface="Tahoma" charset="0"/>
                <a:ea typeface="Tahoma" charset="0"/>
                <a:cs typeface="Tahoma" charset="0"/>
              </a:rPr>
              <a:t>Higher LDL, lower HDL, and </a:t>
            </a:r>
            <a:r>
              <a:rPr lang="en-US" altLang="en-US" sz="2400" b="1" dirty="0">
                <a:solidFill>
                  <a:schemeClr val="tx1"/>
                </a:solidFill>
                <a:latin typeface="Tahoma" charset="0"/>
                <a:ea typeface="Tahoma" charset="0"/>
                <a:cs typeface="Tahoma" charset="0"/>
                <a:sym typeface="Symbol" panose="05050102010706020507" pitchFamily="18" charset="2"/>
              </a:rPr>
              <a:t></a:t>
            </a:r>
            <a:r>
              <a:rPr lang="en-US" altLang="en-US" sz="2400" dirty="0">
                <a:solidFill>
                  <a:schemeClr val="tx1"/>
                </a:solidFill>
                <a:latin typeface="Tahoma" charset="0"/>
                <a:ea typeface="Tahoma" charset="0"/>
                <a:cs typeface="Tahoma" charset="0"/>
              </a:rPr>
              <a:t> risk of blood clots</a:t>
            </a:r>
            <a:br>
              <a:rPr lang="en-US" altLang="en-US" sz="2400" dirty="0">
                <a:latin typeface="Tahoma" charset="0"/>
                <a:ea typeface="Tahoma" charset="0"/>
                <a:cs typeface="Tahoma" charset="0"/>
              </a:rPr>
            </a:br>
            <a:endParaRPr lang="en-US" altLang="en-US" sz="1000" dirty="0">
              <a:latin typeface="Tahoma" charset="0"/>
              <a:ea typeface="Tahoma" charset="0"/>
              <a:cs typeface="Tahoma" charset="0"/>
            </a:endParaRPr>
          </a:p>
          <a:p>
            <a:pPr marL="0" indent="0" eaLnBrk="1" hangingPunct="1">
              <a:lnSpc>
                <a:spcPct val="90000"/>
              </a:lnSpc>
              <a:buNone/>
            </a:pPr>
            <a:r>
              <a:rPr lang="en-US" altLang="en-US" sz="2800" b="1" dirty="0">
                <a:latin typeface="Tahoma" charset="0"/>
                <a:ea typeface="Tahoma" charset="0"/>
                <a:cs typeface="Tahoma" charset="0"/>
              </a:rPr>
              <a:t>Direct damage: </a:t>
            </a:r>
            <a:r>
              <a:rPr lang="en-US" altLang="en-US" b="1" dirty="0">
                <a:latin typeface="Tahoma" charset="0"/>
                <a:ea typeface="Tahoma" charset="0"/>
                <a:cs typeface="Tahoma" charset="0"/>
              </a:rPr>
              <a:t>Herceptin, Adria, chest radiation</a:t>
            </a:r>
            <a:endParaRPr lang="en-US" altLang="en-US" sz="2800" b="1" dirty="0">
              <a:latin typeface="Tahoma" charset="0"/>
              <a:ea typeface="Tahoma" charset="0"/>
              <a:cs typeface="Tahoma" charset="0"/>
            </a:endParaRPr>
          </a:p>
          <a:p>
            <a:pPr marL="0" indent="0" eaLnBrk="1" hangingPunct="1">
              <a:lnSpc>
                <a:spcPct val="90000"/>
              </a:lnSpc>
              <a:buNone/>
            </a:pPr>
            <a:r>
              <a:rPr lang="en-US" altLang="en-US" sz="2800" b="1" dirty="0">
                <a:latin typeface="Tahoma" charset="0"/>
                <a:ea typeface="Tahoma" charset="0"/>
                <a:cs typeface="Tahoma" charset="0"/>
              </a:rPr>
              <a:t>Know your lipid and blood pressure levels</a:t>
            </a:r>
            <a:r>
              <a:rPr lang="en-US" altLang="en-US" sz="2800" dirty="0">
                <a:latin typeface="Tahoma" charset="0"/>
                <a:ea typeface="Tahoma" charset="0"/>
                <a:cs typeface="Tahoma" charset="0"/>
              </a:rPr>
              <a:t> </a:t>
            </a:r>
          </a:p>
          <a:p>
            <a:pPr marL="366713" lvl="1" indent="0" eaLnBrk="1" hangingPunct="1">
              <a:lnSpc>
                <a:spcPct val="90000"/>
              </a:lnSpc>
              <a:buNone/>
            </a:pPr>
            <a:r>
              <a:rPr lang="en-US" altLang="en-US" sz="2400" b="1" dirty="0">
                <a:solidFill>
                  <a:schemeClr val="accent2">
                    <a:lumMod val="50000"/>
                  </a:schemeClr>
                </a:solidFill>
                <a:latin typeface="Tahoma" charset="0"/>
                <a:ea typeface="Tahoma" charset="0"/>
                <a:cs typeface="Tahoma" charset="0"/>
              </a:rPr>
              <a:t>LDL&lt;130; HDL&gt;40; Triglycerides&lt;150; CRP &lt; 4</a:t>
            </a:r>
          </a:p>
          <a:p>
            <a:pPr lvl="1" eaLnBrk="1" hangingPunct="1">
              <a:lnSpc>
                <a:spcPct val="90000"/>
              </a:lnSpc>
              <a:buFont typeface="Arial" panose="020B0604020202020204" pitchFamily="34" charset="0"/>
              <a:buChar char="•"/>
            </a:pPr>
            <a:r>
              <a:rPr lang="en-US" altLang="en-US" sz="2400" dirty="0">
                <a:solidFill>
                  <a:schemeClr val="tx1"/>
                </a:solidFill>
                <a:latin typeface="Tahoma" charset="0"/>
                <a:ea typeface="Tahoma" charset="0"/>
                <a:cs typeface="Tahoma" charset="0"/>
              </a:rPr>
              <a:t>Healthy weight, exercise, diet; avoid smoking </a:t>
            </a:r>
          </a:p>
          <a:p>
            <a:pPr lvl="1" eaLnBrk="1" hangingPunct="1">
              <a:lnSpc>
                <a:spcPct val="90000"/>
              </a:lnSpc>
              <a:buFont typeface="Arial" panose="020B0604020202020204" pitchFamily="34" charset="0"/>
              <a:buChar char="•"/>
            </a:pPr>
            <a:r>
              <a:rPr lang="en-US" altLang="en-US" sz="2400" dirty="0">
                <a:solidFill>
                  <a:schemeClr val="tx1"/>
                </a:solidFill>
                <a:latin typeface="Tahoma" charset="0"/>
                <a:ea typeface="Tahoma" charset="0"/>
                <a:cs typeface="Tahoma" charset="0"/>
              </a:rPr>
              <a:t>Omega 3 fats, MVI, </a:t>
            </a:r>
            <a:r>
              <a:rPr lang="en-US" altLang="en-US" sz="2400" dirty="0" err="1">
                <a:solidFill>
                  <a:schemeClr val="tx1"/>
                </a:solidFill>
                <a:latin typeface="Tahoma" charset="0"/>
                <a:ea typeface="Tahoma" charset="0"/>
                <a:cs typeface="Tahoma" charset="0"/>
              </a:rPr>
              <a:t>phytosterols</a:t>
            </a:r>
            <a:endParaRPr lang="en-US" altLang="en-US" sz="2400" dirty="0">
              <a:solidFill>
                <a:schemeClr val="tx1"/>
              </a:solidFill>
              <a:latin typeface="Tahoma" charset="0"/>
              <a:ea typeface="Tahoma" charset="0"/>
              <a:cs typeface="Tahoma" charset="0"/>
            </a:endParaRPr>
          </a:p>
          <a:p>
            <a:pPr lvl="1" indent="-273050" eaLnBrk="1" hangingPunct="1">
              <a:lnSpc>
                <a:spcPct val="90000"/>
              </a:lnSpc>
              <a:buFont typeface="Wingdings 2" panose="05020102010507070707" pitchFamily="18" charset="2"/>
              <a:buNone/>
            </a:pPr>
            <a:endParaRPr lang="en-US" altLang="en-US" sz="800" b="1" i="1" dirty="0">
              <a:latin typeface="Tahoma" charset="0"/>
              <a:ea typeface="Tahoma" charset="0"/>
              <a:cs typeface="Tahoma" charset="0"/>
            </a:endParaRPr>
          </a:p>
          <a:p>
            <a:pPr lvl="1" indent="-273050" eaLnBrk="1" hangingPunct="1">
              <a:lnSpc>
                <a:spcPct val="90000"/>
              </a:lnSpc>
              <a:buFont typeface="Wingdings 2" panose="05020102010507070707" pitchFamily="18" charset="2"/>
              <a:buNone/>
            </a:pPr>
            <a:r>
              <a:rPr lang="en-US" altLang="en-US" sz="2400" b="1" i="1" dirty="0">
                <a:latin typeface="Tahoma" charset="0"/>
                <a:ea typeface="Tahoma" charset="0"/>
                <a:cs typeface="Tahoma" charset="0"/>
              </a:rPr>
              <a:t>Statins decreased risk of inflammation and cancer</a:t>
            </a:r>
          </a:p>
        </p:txBody>
      </p:sp>
      <p:pic>
        <p:nvPicPr>
          <p:cNvPr id="36868" name="Picture 4" descr="realatheroscler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43688"/>
            <a:ext cx="1798638" cy="175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a:xfrm>
            <a:off x="304801" y="76200"/>
            <a:ext cx="8305799" cy="914400"/>
          </a:xfrm>
        </p:spPr>
        <p:txBody>
          <a:bodyPr>
            <a:norm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Priorities of PCP’s versus Patients</a:t>
            </a:r>
            <a:endParaRPr lang="en-US" sz="4400" b="1" dirty="0">
              <a:solidFill>
                <a:schemeClr val="accent3">
                  <a:lumMod val="75000"/>
                </a:schemeClr>
              </a:solidFill>
              <a:latin typeface="Tahoma" charset="0"/>
              <a:ea typeface="Tahoma" charset="0"/>
              <a:cs typeface="Tahoma" charset="0"/>
            </a:endParaRPr>
          </a:p>
        </p:txBody>
      </p:sp>
      <p:sp>
        <p:nvSpPr>
          <p:cNvPr id="18435" name="Rectangle 3"/>
          <p:cNvSpPr>
            <a:spLocks noGrp="1" noChangeArrowheads="1"/>
          </p:cNvSpPr>
          <p:nvPr>
            <p:ph idx="1"/>
          </p:nvPr>
        </p:nvSpPr>
        <p:spPr>
          <a:xfrm>
            <a:off x="533400" y="1066800"/>
            <a:ext cx="7924800" cy="5486400"/>
          </a:xfrm>
        </p:spPr>
        <p:txBody>
          <a:bodyPr/>
          <a:lstStyle/>
          <a:p>
            <a:pPr eaLnBrk="1" hangingPunct="1">
              <a:buClr>
                <a:srgbClr val="F9B639"/>
              </a:buClr>
              <a:buFont typeface="Wingdings 2" panose="05020102010507070707" pitchFamily="18" charset="2"/>
              <a:buNone/>
            </a:pPr>
            <a:r>
              <a:rPr lang="en-US" altLang="en-US" sz="2600" b="1" u="sng" dirty="0">
                <a:solidFill>
                  <a:schemeClr val="accent2">
                    <a:lumMod val="50000"/>
                  </a:schemeClr>
                </a:solidFill>
                <a:latin typeface="Tahoma" charset="0"/>
                <a:ea typeface="Tahoma" charset="0"/>
                <a:cs typeface="Tahoma" charset="0"/>
              </a:rPr>
              <a:t>HEALTH RISKS</a:t>
            </a:r>
            <a:r>
              <a:rPr lang="en-US" altLang="en-US" sz="2600" b="1" dirty="0">
                <a:solidFill>
                  <a:schemeClr val="accent2">
                    <a:lumMod val="50000"/>
                  </a:schemeClr>
                </a:solidFill>
                <a:latin typeface="Tahoma" charset="0"/>
                <a:ea typeface="Tahoma" charset="0"/>
                <a:cs typeface="Tahoma" charset="0"/>
              </a:rPr>
              <a:t> are the providers main concern</a:t>
            </a:r>
          </a:p>
          <a:p>
            <a:pPr eaLnBrk="1" hangingPunct="1">
              <a:buFont typeface="Arial" panose="020B0604020202020204" pitchFamily="34" charset="0"/>
              <a:buChar char="•"/>
            </a:pPr>
            <a:r>
              <a:rPr lang="en-US" altLang="en-US" dirty="0">
                <a:latin typeface="Tahoma" charset="0"/>
                <a:ea typeface="Tahoma" charset="0"/>
                <a:cs typeface="Tahoma" charset="0"/>
              </a:rPr>
              <a:t>Heart disease, osteoporosis</a:t>
            </a:r>
          </a:p>
          <a:p>
            <a:pPr eaLnBrk="1" hangingPunct="1">
              <a:buFont typeface="Arial" panose="020B0604020202020204" pitchFamily="34" charset="0"/>
              <a:buChar char="•"/>
            </a:pPr>
            <a:r>
              <a:rPr lang="en-US" altLang="en-US" dirty="0">
                <a:latin typeface="Tahoma" charset="0"/>
                <a:ea typeface="Tahoma" charset="0"/>
                <a:cs typeface="Tahoma" charset="0"/>
              </a:rPr>
              <a:t>Insulin resistance</a:t>
            </a:r>
          </a:p>
          <a:p>
            <a:pPr algn="ctr" eaLnBrk="1" hangingPunct="1">
              <a:lnSpc>
                <a:spcPct val="90000"/>
              </a:lnSpc>
              <a:buFont typeface="Wingdings 2" panose="05020102010507070707" pitchFamily="18" charset="2"/>
              <a:buNone/>
            </a:pPr>
            <a:endParaRPr lang="en-US" altLang="en-US" sz="600" b="1" i="1" dirty="0">
              <a:solidFill>
                <a:schemeClr val="tx2"/>
              </a:solidFill>
              <a:latin typeface="Tahoma" charset="0"/>
              <a:ea typeface="Tahoma" charset="0"/>
              <a:cs typeface="Tahoma" charset="0"/>
            </a:endParaRPr>
          </a:p>
          <a:p>
            <a:pPr eaLnBrk="1" hangingPunct="1">
              <a:lnSpc>
                <a:spcPct val="90000"/>
              </a:lnSpc>
              <a:buFont typeface="Wingdings 2" panose="05020102010507070707" pitchFamily="18" charset="2"/>
              <a:buNone/>
            </a:pPr>
            <a:r>
              <a:rPr lang="en-US" altLang="en-US" sz="2600" b="1" u="sng" dirty="0">
                <a:solidFill>
                  <a:schemeClr val="accent3">
                    <a:lumMod val="75000"/>
                  </a:schemeClr>
                </a:solidFill>
                <a:latin typeface="Tahoma" charset="0"/>
                <a:ea typeface="Tahoma" charset="0"/>
                <a:cs typeface="Tahoma" charset="0"/>
              </a:rPr>
              <a:t>QOL</a:t>
            </a:r>
            <a:r>
              <a:rPr lang="en-US" altLang="en-US" sz="2600" b="1" dirty="0">
                <a:solidFill>
                  <a:schemeClr val="accent3">
                    <a:lumMod val="75000"/>
                  </a:schemeClr>
                </a:solidFill>
                <a:latin typeface="Tahoma" charset="0"/>
                <a:ea typeface="Tahoma" charset="0"/>
                <a:cs typeface="Tahoma" charset="0"/>
              </a:rPr>
              <a:t> is the biggest issue for patients</a:t>
            </a:r>
          </a:p>
          <a:p>
            <a:pPr algn="ctr" eaLnBrk="1" hangingPunct="1">
              <a:lnSpc>
                <a:spcPct val="90000"/>
              </a:lnSpc>
              <a:buFont typeface="Wingdings 2" panose="05020102010507070707" pitchFamily="18" charset="2"/>
              <a:buNone/>
            </a:pPr>
            <a:endParaRPr lang="en-US" altLang="en-US" sz="600" b="1" dirty="0">
              <a:solidFill>
                <a:schemeClr val="tx2"/>
              </a:solidFill>
              <a:latin typeface="Tahoma" charset="0"/>
              <a:ea typeface="Tahoma" charset="0"/>
              <a:cs typeface="Tahoma" charset="0"/>
            </a:endParaRPr>
          </a:p>
          <a:p>
            <a:pPr eaLnBrk="1" hangingPunct="1">
              <a:lnSpc>
                <a:spcPct val="90000"/>
              </a:lnSpc>
              <a:buFont typeface="Wingdings" panose="05000000000000000000" pitchFamily="2" charset="2"/>
              <a:buNone/>
            </a:pPr>
            <a:r>
              <a:rPr lang="en-US" altLang="en-US" sz="2600" b="1" dirty="0">
                <a:latin typeface="Tahoma" charset="0"/>
                <a:ea typeface="Tahoma" charset="0"/>
                <a:cs typeface="Tahoma" charset="0"/>
              </a:rPr>
              <a:t>75% have vasomotor symptoms = hot flashes </a:t>
            </a:r>
            <a:r>
              <a:rPr lang="en-US" altLang="en-US" b="1" dirty="0">
                <a:latin typeface="Tahoma" charset="0"/>
                <a:ea typeface="Tahoma" charset="0"/>
                <a:cs typeface="Tahoma" charset="0"/>
              </a:rPr>
              <a:t>Perimenopause 2 - 10 years prior to menopause</a:t>
            </a:r>
          </a:p>
          <a:p>
            <a:pPr marL="0" indent="0" eaLnBrk="1" hangingPunct="1">
              <a:lnSpc>
                <a:spcPct val="90000"/>
              </a:lnSpc>
              <a:buNone/>
            </a:pPr>
            <a:r>
              <a:rPr lang="en-US" altLang="en-US" b="1" dirty="0">
                <a:latin typeface="Tahoma" charset="0"/>
                <a:ea typeface="Tahoma" charset="0"/>
                <a:cs typeface="Tahoma" charset="0"/>
              </a:rPr>
              <a:t>   Post: 6 months to 7 years, but 8% &gt; 20 years</a:t>
            </a:r>
          </a:p>
          <a:p>
            <a:pPr eaLnBrk="1" hangingPunct="1">
              <a:lnSpc>
                <a:spcPct val="90000"/>
              </a:lnSpc>
              <a:buFont typeface="Wingdings" panose="05000000000000000000" pitchFamily="2" charset="2"/>
              <a:buNone/>
            </a:pPr>
            <a:endParaRPr lang="en-US" altLang="en-US" sz="600" dirty="0">
              <a:latin typeface="Tahoma" charset="0"/>
              <a:ea typeface="Tahoma" charset="0"/>
              <a:cs typeface="Tahoma" charset="0"/>
            </a:endParaRPr>
          </a:p>
          <a:p>
            <a:pPr eaLnBrk="1" hangingPunct="1">
              <a:lnSpc>
                <a:spcPct val="90000"/>
              </a:lnSpc>
              <a:buFont typeface="Wingdings 2" panose="05020102010507070707" pitchFamily="18" charset="2"/>
              <a:buNone/>
            </a:pPr>
            <a:r>
              <a:rPr lang="en-US" altLang="en-US" sz="2600" b="1" dirty="0">
                <a:latin typeface="Tahoma" charset="0"/>
                <a:ea typeface="Tahoma" charset="0"/>
                <a:cs typeface="Tahoma" charset="0"/>
              </a:rPr>
              <a:t>Changes in gynecologic/sexual functions</a:t>
            </a:r>
          </a:p>
          <a:p>
            <a:pPr eaLnBrk="1" hangingPunct="1">
              <a:lnSpc>
                <a:spcPct val="90000"/>
              </a:lnSpc>
              <a:buFont typeface="Arial" panose="020B0604020202020204" pitchFamily="34" charset="0"/>
              <a:buChar char="•"/>
            </a:pPr>
            <a:r>
              <a:rPr lang="en-US" altLang="en-US" dirty="0">
                <a:latin typeface="Tahoma" charset="0"/>
                <a:ea typeface="Tahoma" charset="0"/>
                <a:cs typeface="Tahoma" charset="0"/>
              </a:rPr>
              <a:t>Decreased libido</a:t>
            </a:r>
          </a:p>
          <a:p>
            <a:pPr eaLnBrk="1" hangingPunct="1">
              <a:lnSpc>
                <a:spcPct val="90000"/>
              </a:lnSpc>
              <a:buFont typeface="Arial" panose="020B0604020202020204" pitchFamily="34" charset="0"/>
              <a:buChar char="•"/>
            </a:pPr>
            <a:r>
              <a:rPr lang="en-US" altLang="en-US" dirty="0">
                <a:latin typeface="Tahoma" charset="0"/>
                <a:ea typeface="Tahoma" charset="0"/>
                <a:cs typeface="Tahoma" charset="0"/>
              </a:rPr>
              <a:t>Increased urinary frequency; incontinence</a:t>
            </a:r>
          </a:p>
          <a:p>
            <a:pPr eaLnBrk="1" hangingPunct="1">
              <a:buFont typeface="Arial" panose="020B0604020202020204" pitchFamily="34" charset="0"/>
              <a:buChar char="•"/>
            </a:pPr>
            <a:r>
              <a:rPr lang="en-US" altLang="en-US" dirty="0">
                <a:latin typeface="Tahoma" charset="0"/>
                <a:ea typeface="Tahoma" charset="0"/>
                <a:cs typeface="Tahoma" charset="0"/>
              </a:rPr>
              <a:t>Vaginal changes*, loss of interest in sex</a:t>
            </a:r>
          </a:p>
          <a:p>
            <a:pPr lvl="1" eaLnBrk="1" hangingPunct="1">
              <a:buFont typeface="Arial" panose="020B0604020202020204" pitchFamily="34" charset="0"/>
              <a:buChar char="•"/>
            </a:pPr>
            <a:r>
              <a:rPr lang="en-US" altLang="en-US" sz="2400" b="1" i="1" dirty="0">
                <a:solidFill>
                  <a:schemeClr val="tx1"/>
                </a:solidFill>
                <a:latin typeface="Tahoma" charset="0"/>
                <a:ea typeface="Tahoma" charset="0"/>
                <a:cs typeface="Tahoma" charset="0"/>
              </a:rPr>
              <a:t>Symptoms </a:t>
            </a:r>
            <a:r>
              <a:rPr lang="en-US" altLang="en-US" sz="2400" b="1" i="1" dirty="0">
                <a:latin typeface="Tahoma" charset="0"/>
                <a:ea typeface="Tahoma" charset="0"/>
                <a:cs typeface="Tahoma" charset="0"/>
              </a:rPr>
              <a:t>may</a:t>
            </a:r>
            <a:r>
              <a:rPr lang="en-US" altLang="en-US" sz="2400" b="1" i="1" dirty="0">
                <a:solidFill>
                  <a:schemeClr val="tx1"/>
                </a:solidFill>
                <a:latin typeface="Tahoma" charset="0"/>
                <a:ea typeface="Tahoma" charset="0"/>
                <a:cs typeface="Tahoma" charset="0"/>
              </a:rPr>
              <a:t> worsen over time</a:t>
            </a:r>
          </a:p>
          <a:p>
            <a:pPr eaLnBrk="1" hangingPunct="1">
              <a:lnSpc>
                <a:spcPct val="90000"/>
              </a:lnSpc>
              <a:buFont typeface="Wingdings" panose="05000000000000000000" pitchFamily="2" charset="2"/>
              <a:buNone/>
            </a:pPr>
            <a:endParaRPr lang="en-US" altLang="en-US" sz="2400" dirty="0"/>
          </a:p>
          <a:p>
            <a:pPr eaLnBrk="1" hangingPunct="1">
              <a:lnSpc>
                <a:spcPct val="90000"/>
              </a:lnSpc>
            </a:pPr>
            <a:endParaRPr lang="en-US" altLang="en-US" dirty="0"/>
          </a:p>
          <a:p>
            <a:pPr eaLnBrk="1" hangingPunct="1">
              <a:lnSpc>
                <a:spcPct val="90000"/>
              </a:lnSpc>
              <a:buFont typeface="Wingdings 2" panose="05020102010507070707" pitchFamily="18" charset="2"/>
              <a:buNone/>
            </a:pPr>
            <a:endParaRPr lang="en-US" altLang="en-US" sz="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Grp="1" noChangeArrowheads="1"/>
          </p:cNvSpPr>
          <p:nvPr>
            <p:ph type="title"/>
          </p:nvPr>
        </p:nvSpPr>
        <p:spPr>
          <a:xfrm>
            <a:off x="457200" y="228600"/>
            <a:ext cx="7239000" cy="1143000"/>
          </a:xfrm>
        </p:spPr>
        <p:txBody>
          <a:bodyPr>
            <a:no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Exercise Helps Everything!</a:t>
            </a:r>
          </a:p>
        </p:txBody>
      </p:sp>
      <p:sp>
        <p:nvSpPr>
          <p:cNvPr id="53251" name="Rectangle 3"/>
          <p:cNvSpPr>
            <a:spLocks noGrp="1" noChangeArrowheads="1"/>
          </p:cNvSpPr>
          <p:nvPr>
            <p:ph idx="1"/>
          </p:nvPr>
        </p:nvSpPr>
        <p:spPr>
          <a:xfrm>
            <a:off x="457200" y="1676400"/>
            <a:ext cx="8001000" cy="5181600"/>
          </a:xfrm>
        </p:spPr>
        <p:txBody>
          <a:bodyPr/>
          <a:lstStyle/>
          <a:p>
            <a:pPr eaLnBrk="1" hangingPunct="1">
              <a:lnSpc>
                <a:spcPct val="90000"/>
              </a:lnSpc>
              <a:buFont typeface="Arial" panose="020B0604020202020204" pitchFamily="34" charset="0"/>
              <a:buChar char="•"/>
            </a:pPr>
            <a:r>
              <a:rPr lang="en-US" altLang="en-US" sz="2800" dirty="0">
                <a:latin typeface="Tahoma" charset="0"/>
                <a:ea typeface="Tahoma" charset="0"/>
                <a:cs typeface="Tahoma" charset="0"/>
              </a:rPr>
              <a:t>Stress, depression</a:t>
            </a:r>
          </a:p>
          <a:p>
            <a:pPr eaLnBrk="1" hangingPunct="1">
              <a:lnSpc>
                <a:spcPct val="90000"/>
              </a:lnSpc>
              <a:buFont typeface="Arial" panose="020B0604020202020204" pitchFamily="34" charset="0"/>
              <a:buChar char="•"/>
            </a:pPr>
            <a:r>
              <a:rPr lang="en-US" altLang="en-US" sz="2800" dirty="0">
                <a:latin typeface="Tahoma" charset="0"/>
                <a:ea typeface="Tahoma" charset="0"/>
                <a:cs typeface="Tahoma" charset="0"/>
              </a:rPr>
              <a:t>Sleep, and therefore mood</a:t>
            </a:r>
          </a:p>
          <a:p>
            <a:pPr eaLnBrk="1" hangingPunct="1">
              <a:lnSpc>
                <a:spcPct val="90000"/>
              </a:lnSpc>
              <a:buFont typeface="Arial" panose="020B0604020202020204" pitchFamily="34" charset="0"/>
              <a:buChar char="•"/>
            </a:pPr>
            <a:r>
              <a:rPr lang="en-US" altLang="en-US" sz="2800" dirty="0">
                <a:latin typeface="Tahoma" charset="0"/>
                <a:ea typeface="Tahoma" charset="0"/>
                <a:cs typeface="Tahoma" charset="0"/>
              </a:rPr>
              <a:t>Fatigue</a:t>
            </a:r>
          </a:p>
          <a:p>
            <a:pPr eaLnBrk="1" hangingPunct="1">
              <a:lnSpc>
                <a:spcPct val="90000"/>
              </a:lnSpc>
              <a:buFont typeface="Arial" panose="020B0604020202020204" pitchFamily="34" charset="0"/>
              <a:buChar char="•"/>
            </a:pPr>
            <a:r>
              <a:rPr lang="en-US" altLang="en-US" sz="2800" dirty="0">
                <a:latin typeface="Tahoma" charset="0"/>
                <a:ea typeface="Tahoma" charset="0"/>
                <a:cs typeface="Tahoma" charset="0"/>
              </a:rPr>
              <a:t>Hot flashes</a:t>
            </a:r>
          </a:p>
          <a:p>
            <a:pPr eaLnBrk="1" hangingPunct="1">
              <a:lnSpc>
                <a:spcPct val="90000"/>
              </a:lnSpc>
              <a:buFont typeface="Arial" panose="020B0604020202020204" pitchFamily="34" charset="0"/>
              <a:buChar char="•"/>
            </a:pPr>
            <a:r>
              <a:rPr lang="en-US" altLang="en-US" sz="2800" dirty="0">
                <a:latin typeface="Tahoma" charset="0"/>
                <a:ea typeface="Tahoma" charset="0"/>
                <a:cs typeface="Tahoma" charset="0"/>
              </a:rPr>
              <a:t>Osteoporosis, if weight bearing</a:t>
            </a:r>
          </a:p>
          <a:p>
            <a:pPr eaLnBrk="1" hangingPunct="1">
              <a:lnSpc>
                <a:spcPct val="90000"/>
              </a:lnSpc>
              <a:buFont typeface="Arial" panose="020B0604020202020204" pitchFamily="34" charset="0"/>
              <a:buChar char="•"/>
            </a:pPr>
            <a:r>
              <a:rPr lang="en-US" altLang="en-US" sz="2800" dirty="0">
                <a:latin typeface="Tahoma" charset="0"/>
                <a:ea typeface="Tahoma" charset="0"/>
                <a:cs typeface="Tahoma" charset="0"/>
              </a:rPr>
              <a:t>Balance, strength to limit falls</a:t>
            </a:r>
          </a:p>
          <a:p>
            <a:pPr eaLnBrk="1" hangingPunct="1">
              <a:lnSpc>
                <a:spcPct val="90000"/>
              </a:lnSpc>
              <a:buFont typeface="Arial" panose="020B0604020202020204" pitchFamily="34" charset="0"/>
              <a:buChar char="•"/>
            </a:pPr>
            <a:r>
              <a:rPr lang="en-US" altLang="en-US" sz="2800" dirty="0">
                <a:latin typeface="Tahoma" charset="0"/>
                <a:ea typeface="Tahoma" charset="0"/>
                <a:cs typeface="Tahoma" charset="0"/>
              </a:rPr>
              <a:t>Calorie balance/weight loss</a:t>
            </a:r>
          </a:p>
          <a:p>
            <a:pPr eaLnBrk="1" hangingPunct="1">
              <a:lnSpc>
                <a:spcPct val="90000"/>
              </a:lnSpc>
              <a:buFont typeface="Arial" panose="020B0604020202020204" pitchFamily="34" charset="0"/>
              <a:buChar char="•"/>
            </a:pPr>
            <a:r>
              <a:rPr lang="en-US" altLang="en-US" sz="2800" dirty="0">
                <a:latin typeface="Tahoma" charset="0"/>
                <a:ea typeface="Tahoma" charset="0"/>
                <a:cs typeface="Tahoma" charset="0"/>
              </a:rPr>
              <a:t>Risk of recurrence</a:t>
            </a:r>
          </a:p>
          <a:p>
            <a:pPr eaLnBrk="1" hangingPunct="1">
              <a:lnSpc>
                <a:spcPct val="90000"/>
              </a:lnSpc>
              <a:buFont typeface="Wingdings 2" panose="05020102010507070707" pitchFamily="18" charset="2"/>
              <a:buNone/>
            </a:pPr>
            <a:endParaRPr lang="en-US" altLang="en-US" sz="1050" dirty="0">
              <a:latin typeface="Tahoma" charset="0"/>
              <a:ea typeface="Tahoma" charset="0"/>
              <a:cs typeface="Tahoma" charset="0"/>
            </a:endParaRPr>
          </a:p>
          <a:p>
            <a:pPr algn="ctr" eaLnBrk="1" hangingPunct="1">
              <a:lnSpc>
                <a:spcPct val="90000"/>
              </a:lnSpc>
              <a:buFont typeface="Wingdings" panose="05000000000000000000" pitchFamily="2" charset="2"/>
              <a:buNone/>
            </a:pPr>
            <a:r>
              <a:rPr lang="en-US" altLang="en-US" sz="2800" b="1" i="1" dirty="0">
                <a:solidFill>
                  <a:schemeClr val="accent2">
                    <a:lumMod val="50000"/>
                  </a:schemeClr>
                </a:solidFill>
                <a:latin typeface="Tahoma" charset="0"/>
                <a:ea typeface="Tahoma" charset="0"/>
                <a:cs typeface="Tahoma" charset="0"/>
              </a:rPr>
              <a:t>Gradually increase to 30–60 minutes/day</a:t>
            </a:r>
          </a:p>
          <a:p>
            <a:pPr algn="ctr" eaLnBrk="1" hangingPunct="1">
              <a:lnSpc>
                <a:spcPct val="90000"/>
              </a:lnSpc>
              <a:buFont typeface="Wingdings" panose="05000000000000000000" pitchFamily="2" charset="2"/>
              <a:buNone/>
            </a:pPr>
            <a:r>
              <a:rPr lang="en-US" altLang="en-US" sz="2800" b="1" i="1" dirty="0">
                <a:solidFill>
                  <a:schemeClr val="accent2">
                    <a:lumMod val="50000"/>
                  </a:schemeClr>
                </a:solidFill>
                <a:latin typeface="Tahoma" charset="0"/>
                <a:ea typeface="Tahoma" charset="0"/>
                <a:cs typeface="Tahoma" charset="0"/>
              </a:rPr>
              <a:t>Consider activity trackers</a:t>
            </a:r>
          </a:p>
        </p:txBody>
      </p:sp>
      <p:pic>
        <p:nvPicPr>
          <p:cNvPr id="53252" name="Picture 4" descr="familyw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130" y="1905000"/>
            <a:ext cx="1466850" cy="253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312218" y="329148"/>
            <a:ext cx="8305800" cy="3785652"/>
          </a:xfrm>
          <a:prstGeom prst="rect">
            <a:avLst/>
          </a:prstGeom>
          <a:noFill/>
          <a:ln w="9525">
            <a:noFill/>
            <a:miter lim="800000"/>
            <a:headEnd/>
            <a:tailEnd/>
          </a:ln>
        </p:spPr>
        <p:txBody>
          <a:bodyPr>
            <a:spAutoFit/>
          </a:bodyPr>
          <a:lstStyle/>
          <a:p>
            <a:pPr>
              <a:spcBef>
                <a:spcPct val="50000"/>
              </a:spcBef>
              <a:defRPr/>
            </a:pPr>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Eat </a:t>
            </a:r>
            <a:r>
              <a:rPr lang="en-US" sz="4800" b="1" u="sng"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Food</a:t>
            </a:r>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p>
          <a:p>
            <a:pPr>
              <a:spcBef>
                <a:spcPct val="50000"/>
              </a:spcBef>
              <a:defRPr/>
            </a:pPr>
            <a:r>
              <a:rPr lang="en-US" sz="48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Not too much</a:t>
            </a:r>
          </a:p>
          <a:p>
            <a:pPr>
              <a:spcBef>
                <a:spcPct val="50000"/>
              </a:spcBef>
              <a:defRPr/>
            </a:pPr>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Mostly plants</a:t>
            </a:r>
            <a:b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br>
            <a:r>
              <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Michael </a:t>
            </a:r>
            <a:r>
              <a:rPr lang="en-US" sz="48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Pollan</a:t>
            </a:r>
            <a:endParaRPr lang="en-US" sz="48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7587" name="Picture 5" descr="Americanplate"/>
          <p:cNvPicPr>
            <a:picLocks noChangeAspect="1" noChangeArrowheads="1"/>
          </p:cNvPicPr>
          <p:nvPr/>
        </p:nvPicPr>
        <p:blipFill>
          <a:blip r:embed="rId3">
            <a:extLst>
              <a:ext uri="{28A0092B-C50C-407E-A947-70E740481C1C}">
                <a14:useLocalDpi xmlns:a14="http://schemas.microsoft.com/office/drawing/2010/main" val="0"/>
              </a:ext>
            </a:extLst>
          </a:blip>
          <a:srcRect l="39999"/>
          <a:stretch>
            <a:fillRect/>
          </a:stretch>
        </p:blipFill>
        <p:spPr bwMode="auto">
          <a:xfrm>
            <a:off x="431800" y="4114800"/>
            <a:ext cx="16002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3"/>
          <p:cNvSpPr txBox="1">
            <a:spLocks noChangeArrowheads="1"/>
          </p:cNvSpPr>
          <p:nvPr/>
        </p:nvSpPr>
        <p:spPr bwMode="auto">
          <a:xfrm>
            <a:off x="2057400" y="4786313"/>
            <a:ext cx="66294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r>
              <a:rPr lang="en-US" altLang="en-US" sz="3600" b="1" dirty="0">
                <a:solidFill>
                  <a:schemeClr val="accent2">
                    <a:lumMod val="75000"/>
                  </a:schemeClr>
                </a:solidFill>
              </a:rPr>
              <a:t>= Plate Model/AICR, ACS, Mediterranean diets </a:t>
            </a:r>
          </a:p>
          <a:p>
            <a:pPr algn="ctr"/>
            <a:r>
              <a:rPr lang="en-US" altLang="en-US" sz="3600" b="1" u="sng" dirty="0">
                <a:solidFill>
                  <a:schemeClr val="accent5">
                    <a:lumMod val="75000"/>
                  </a:schemeClr>
                </a:solidFill>
              </a:rPr>
              <a:t>And Don’t Forget Exercise!</a:t>
            </a:r>
          </a:p>
        </p:txBody>
      </p:sp>
      <p:pic>
        <p:nvPicPr>
          <p:cNvPr id="67589"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6542" y="2343151"/>
            <a:ext cx="1581423" cy="21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39159"/>
          <a:stretch/>
        </p:blipFill>
        <p:spPr>
          <a:xfrm>
            <a:off x="5105400" y="519503"/>
            <a:ext cx="3263965" cy="135417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457200" y="457200"/>
            <a:ext cx="7239000" cy="1143000"/>
          </a:xfrm>
        </p:spPr>
        <p:txBody>
          <a:bodyPr>
            <a:no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The Seven Dwarfs </a:t>
            </a: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rPr>
              <a:t>of Menopause</a:t>
            </a:r>
          </a:p>
        </p:txBody>
      </p:sp>
      <p:pic>
        <p:nvPicPr>
          <p:cNvPr id="54275" name="Picture 3" descr="Menoapaus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752600"/>
            <a:ext cx="5459412" cy="1747838"/>
          </a:xfrm>
          <a:noFill/>
        </p:spPr>
      </p:pic>
      <p:sp>
        <p:nvSpPr>
          <p:cNvPr id="54276" name="Text Box 4"/>
          <p:cNvSpPr txBox="1">
            <a:spLocks noChangeArrowheads="1"/>
          </p:cNvSpPr>
          <p:nvPr/>
        </p:nvSpPr>
        <p:spPr bwMode="auto">
          <a:xfrm>
            <a:off x="762000" y="3962400"/>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i="1" dirty="0">
                <a:latin typeface="Tahoma" charset="0"/>
                <a:ea typeface="Tahoma" charset="0"/>
                <a:cs typeface="Tahoma" charset="0"/>
              </a:rPr>
              <a:t>Itchy, Bitchy, Sweaty, Sleepy, Bloated, Forgetful, and Psycho</a:t>
            </a:r>
            <a:r>
              <a:rPr lang="en-US" altLang="en-US" sz="3200" b="1" i="1" dirty="0">
                <a:latin typeface="Tahoma" charset="0"/>
                <a:ea typeface="Tahoma" charset="0"/>
                <a:cs typeface="Tahoma" charset="0"/>
                <a:sym typeface="Wingdings" panose="05000000000000000000" pitchFamily="2" charset="2"/>
              </a:rPr>
              <a:t></a:t>
            </a:r>
            <a:endParaRPr lang="en-US" altLang="en-US" sz="3200" b="1" i="1" dirty="0">
              <a:latin typeface="Tahoma" charset="0"/>
              <a:ea typeface="Tahoma" charset="0"/>
              <a:cs typeface="Tahoma" charset="0"/>
            </a:endParaRPr>
          </a:p>
          <a:p>
            <a:pPr eaLnBrk="1" hangingPunct="1">
              <a:spcBef>
                <a:spcPct val="50000"/>
              </a:spcBef>
            </a:pPr>
            <a:r>
              <a:rPr lang="en-US" altLang="en-US" sz="3200" b="1" i="1" dirty="0">
                <a:latin typeface="Tahoma" charset="0"/>
                <a:ea typeface="Tahoma" charset="0"/>
                <a:cs typeface="Tahoma" charset="0"/>
              </a:rPr>
              <a:t>Calm , Strong, Cool, Rested, Slim, Competent and Collected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304801" y="228600"/>
            <a:ext cx="8381999" cy="1143000"/>
          </a:xfrm>
        </p:spPr>
        <p:txBody>
          <a:bodyPr>
            <a:noAutofit/>
          </a:bodyPr>
          <a:lstStyle/>
          <a:p>
            <a:pPr eaLnBrk="1" fontAlgn="auto" hangingPunct="1">
              <a:spcAft>
                <a:spcPts val="0"/>
              </a:spcAft>
              <a:tabLst>
                <a:tab pos="2743200" algn="l"/>
              </a:tabLst>
              <a:defRPr/>
            </a:pPr>
            <a:r>
              <a:rPr lang="en-US" sz="3600" b="1" dirty="0">
                <a:solidFill>
                  <a:schemeClr val="accent3">
                    <a:lumMod val="75000"/>
                  </a:schemeClr>
                </a:solidFill>
                <a:latin typeface="Tahoma" charset="0"/>
                <a:ea typeface="Tahoma" charset="0"/>
                <a:cs typeface="Tahoma" charset="0"/>
              </a:rPr>
              <a:t>Hot Flashes/Vasomotor SE</a:t>
            </a: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rPr>
              <a:t>Upper body flush </a:t>
            </a:r>
            <a:r>
              <a:rPr lang="en-US" sz="3600" b="1" dirty="0">
                <a:solidFill>
                  <a:schemeClr val="accent3">
                    <a:lumMod val="75000"/>
                  </a:schemeClr>
                </a:solidFill>
                <a:latin typeface="Tahoma" charset="0"/>
                <a:ea typeface="Tahoma" charset="0"/>
                <a:cs typeface="Tahoma" charset="0"/>
                <a:sym typeface="Wingdings" pitchFamily="2" charset="2"/>
              </a:rPr>
              <a:t> </a:t>
            </a:r>
            <a:r>
              <a:rPr lang="en-US" sz="3600" b="1" dirty="0">
                <a:solidFill>
                  <a:schemeClr val="accent3">
                    <a:lumMod val="75000"/>
                  </a:schemeClr>
                </a:solidFill>
                <a:latin typeface="Tahoma" charset="0"/>
                <a:ea typeface="Tahoma" charset="0"/>
                <a:cs typeface="Tahoma" charset="0"/>
              </a:rPr>
              <a:t>sweating, chill</a:t>
            </a:r>
          </a:p>
        </p:txBody>
      </p:sp>
      <p:sp>
        <p:nvSpPr>
          <p:cNvPr id="699395" name="Rectangle 3"/>
          <p:cNvSpPr>
            <a:spLocks noGrp="1" noChangeArrowheads="1"/>
          </p:cNvSpPr>
          <p:nvPr>
            <p:ph type="body" sz="half" idx="1"/>
          </p:nvPr>
        </p:nvSpPr>
        <p:spPr>
          <a:xfrm>
            <a:off x="304800" y="1600200"/>
            <a:ext cx="8534400" cy="5943600"/>
          </a:xfrm>
        </p:spPr>
        <p:txBody>
          <a:bodyPr>
            <a:normAutofit/>
          </a:bodyPr>
          <a:lstStyle/>
          <a:p>
            <a:pPr marL="274320" indent="-274320" eaLnBrk="1" fontAlgn="auto" hangingPunct="1">
              <a:lnSpc>
                <a:spcPct val="90000"/>
              </a:lnSpc>
              <a:spcAft>
                <a:spcPts val="0"/>
              </a:spcAft>
              <a:buFont typeface="Wingdings 2" panose="05020102010507070707" pitchFamily="18" charset="2"/>
              <a:buNone/>
              <a:defRPr/>
            </a:pPr>
            <a:r>
              <a:rPr lang="en-US" sz="2800" b="1" dirty="0">
                <a:latin typeface="Tahoma" charset="0"/>
                <a:ea typeface="Tahoma" charset="0"/>
                <a:cs typeface="Tahoma" charset="0"/>
              </a:rPr>
              <a:t>Caused by falling levels of sex hormones, serotonin levels, &amp; increased norepinephrine</a:t>
            </a:r>
            <a:br>
              <a:rPr lang="en-US" sz="2800" b="1" dirty="0">
                <a:latin typeface="Tahoma" charset="0"/>
                <a:ea typeface="Tahoma" charset="0"/>
                <a:cs typeface="Tahoma" charset="0"/>
                <a:sym typeface="Wingdings" pitchFamily="2" charset="2"/>
              </a:rPr>
            </a:br>
            <a:r>
              <a:rPr lang="en-US" sz="2800" b="1" dirty="0">
                <a:latin typeface="Tahoma" charset="0"/>
                <a:ea typeface="Tahoma" charset="0"/>
                <a:cs typeface="Tahoma" charset="0"/>
                <a:sym typeface="Wingdings" pitchFamily="2" charset="2"/>
              </a:rPr>
              <a:t> </a:t>
            </a:r>
            <a:r>
              <a:rPr lang="en-US" sz="2800" b="1" dirty="0">
                <a:solidFill>
                  <a:srgbClr val="C00000"/>
                </a:solidFill>
                <a:latin typeface="Tahoma" charset="0"/>
                <a:ea typeface="Tahoma" charset="0"/>
                <a:cs typeface="Tahoma" charset="0"/>
                <a:sym typeface="Wingdings" pitchFamily="2" charset="2"/>
              </a:rPr>
              <a:t>Changing the “thermostat” (</a:t>
            </a:r>
            <a:r>
              <a:rPr lang="en-US" sz="2800" b="1" dirty="0" err="1">
                <a:solidFill>
                  <a:srgbClr val="C00000"/>
                </a:solidFill>
                <a:latin typeface="Tahoma" charset="0"/>
                <a:ea typeface="Tahoma" charset="0"/>
                <a:cs typeface="Tahoma" charset="0"/>
                <a:sym typeface="Wingdings" pitchFamily="2" charset="2"/>
              </a:rPr>
              <a:t>hypothalmus</a:t>
            </a:r>
            <a:r>
              <a:rPr lang="en-US" sz="2800" b="1" dirty="0">
                <a:solidFill>
                  <a:srgbClr val="C00000"/>
                </a:solidFill>
                <a:latin typeface="Tahoma" charset="0"/>
                <a:ea typeface="Tahoma" charset="0"/>
                <a:cs typeface="Tahoma" charset="0"/>
                <a:sym typeface="Wingdings" pitchFamily="2" charset="2"/>
              </a:rPr>
              <a:t>)</a:t>
            </a:r>
            <a:endParaRPr lang="en-US" sz="2800" b="1" dirty="0">
              <a:solidFill>
                <a:srgbClr val="C00000"/>
              </a:solidFill>
              <a:latin typeface="Tahoma" charset="0"/>
              <a:ea typeface="Tahoma" charset="0"/>
              <a:cs typeface="Tahoma" charset="0"/>
            </a:endParaRPr>
          </a:p>
          <a:p>
            <a:pPr marL="343408" indent="-342900" eaLnBrk="1" fontAlgn="auto" hangingPunct="1">
              <a:lnSpc>
                <a:spcPct val="90000"/>
              </a:lnSpc>
              <a:spcAft>
                <a:spcPts val="0"/>
              </a:spcAft>
              <a:buClr>
                <a:schemeClr val="accent4"/>
              </a:buClr>
              <a:buFont typeface="Arial" panose="020B0604020202020204" pitchFamily="34" charset="0"/>
              <a:buChar char="•"/>
              <a:defRPr/>
            </a:pPr>
            <a:endParaRPr lang="en-US" sz="1200" dirty="0">
              <a:latin typeface="Tahoma" charset="0"/>
              <a:ea typeface="Tahoma" charset="0"/>
              <a:cs typeface="Tahoma" charset="0"/>
            </a:endParaRP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500" dirty="0">
                <a:latin typeface="Tahoma" charset="0"/>
                <a:ea typeface="Tahoma" charset="0"/>
                <a:cs typeface="Tahoma" charset="0"/>
              </a:rPr>
              <a:t>Subtle (1 – 5 minute) changes in core temps</a:t>
            </a: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500" dirty="0">
                <a:latin typeface="Tahoma" charset="0"/>
                <a:ea typeface="Tahoma" charset="0"/>
                <a:cs typeface="Tahoma" charset="0"/>
              </a:rPr>
              <a:t>Heart rate increases 8 - 16 BPM</a:t>
            </a: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500" dirty="0">
                <a:latin typeface="Tahoma" charset="0"/>
                <a:ea typeface="Tahoma" charset="0"/>
                <a:cs typeface="Tahoma" charset="0"/>
              </a:rPr>
              <a:t>Skin /peripheral blood flow increases, </a:t>
            </a:r>
            <a:r>
              <a:rPr lang="en-US" sz="2500" b="1" dirty="0">
                <a:latin typeface="Tahoma" charset="0"/>
                <a:ea typeface="Tahoma" charset="0"/>
                <a:cs typeface="Tahoma" charset="0"/>
              </a:rPr>
              <a:t>4 – 30 fold </a:t>
            </a: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500" dirty="0">
                <a:latin typeface="Tahoma" charset="0"/>
                <a:ea typeface="Tahoma" charset="0"/>
                <a:cs typeface="Tahoma" charset="0"/>
              </a:rPr>
              <a:t>Finger temperature rises 1- 7 degrees (C)</a:t>
            </a: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500" dirty="0">
                <a:latin typeface="Tahoma" charset="0"/>
                <a:ea typeface="Tahoma" charset="0"/>
                <a:cs typeface="Tahoma" charset="0"/>
              </a:rPr>
              <a:t>Blood vessels expand rapidly, skin temps rise</a:t>
            </a: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500" dirty="0">
                <a:latin typeface="Tahoma" charset="0"/>
                <a:ea typeface="Tahoma" charset="0"/>
                <a:cs typeface="Tahoma" charset="0"/>
              </a:rPr>
              <a:t>Sweating starts, mostly upper body</a:t>
            </a: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500" b="1" dirty="0">
                <a:solidFill>
                  <a:schemeClr val="accent2">
                    <a:lumMod val="50000"/>
                  </a:schemeClr>
                </a:solidFill>
                <a:latin typeface="Tahoma" charset="0"/>
                <a:ea typeface="Tahoma" charset="0"/>
                <a:cs typeface="Tahoma" charset="0"/>
              </a:rPr>
              <a:t>Blood vessel dilation peaks at 5 – 9 minutes</a:t>
            </a: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500" b="1" dirty="0">
                <a:solidFill>
                  <a:schemeClr val="accent2">
                    <a:lumMod val="50000"/>
                  </a:schemeClr>
                </a:solidFill>
                <a:latin typeface="Tahoma" charset="0"/>
                <a:ea typeface="Tahoma" charset="0"/>
                <a:cs typeface="Tahoma" charset="0"/>
              </a:rPr>
              <a:t>Chills may follow as core temperature cools</a:t>
            </a:r>
          </a:p>
          <a:p>
            <a:pPr marL="274320" indent="-274320" eaLnBrk="1" fontAlgn="auto" hangingPunct="1">
              <a:lnSpc>
                <a:spcPct val="90000"/>
              </a:lnSpc>
              <a:spcAft>
                <a:spcPts val="0"/>
              </a:spcAft>
              <a:buFont typeface="Wingdings 2" panose="05020102010507070707" pitchFamily="18" charset="2"/>
              <a:buNone/>
              <a:defRPr/>
            </a:pPr>
            <a:endParaRPr lang="en-US" sz="800" b="1" dirty="0"/>
          </a:p>
        </p:txBody>
      </p:sp>
      <p:graphicFrame>
        <p:nvGraphicFramePr>
          <p:cNvPr id="2050" name="Object 6"/>
          <p:cNvGraphicFramePr>
            <a:graphicFrameLocks noGrp="1" noChangeAspect="1"/>
          </p:cNvGraphicFramePr>
          <p:nvPr>
            <p:ph type="clipArt" sz="half" idx="2"/>
            <p:extLst>
              <p:ext uri="{D42A27DB-BD31-4B8C-83A1-F6EECF244321}">
                <p14:modId xmlns:p14="http://schemas.microsoft.com/office/powerpoint/2010/main" val="2315866541"/>
              </p:ext>
            </p:extLst>
          </p:nvPr>
        </p:nvGraphicFramePr>
        <p:xfrm>
          <a:off x="7942552" y="4488873"/>
          <a:ext cx="862012" cy="2133600"/>
        </p:xfrm>
        <a:graphic>
          <a:graphicData uri="http://schemas.openxmlformats.org/presentationml/2006/ole">
            <mc:AlternateContent xmlns:mc="http://schemas.openxmlformats.org/markup-compatibility/2006">
              <mc:Choice xmlns:v="urn:schemas-microsoft-com:vml" Requires="v">
                <p:oleObj r:id="rId3" imgW="445008" imgH="1100328" progId="MS_ClipArt_Gallery">
                  <p:embed/>
                </p:oleObj>
              </mc:Choice>
              <mc:Fallback>
                <p:oleObj r:id="rId3" imgW="445008" imgH="1100328"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2552" y="4488873"/>
                        <a:ext cx="862012"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304801" y="152400"/>
            <a:ext cx="7772399" cy="1371600"/>
          </a:xfrm>
        </p:spPr>
        <p:txBody>
          <a:bodyPr>
            <a:normAutofit fontScale="90000"/>
          </a:bodyPr>
          <a:lstStyle/>
          <a:p>
            <a:pPr eaLnBrk="1" fontAlgn="auto" hangingPunct="1">
              <a:spcAft>
                <a:spcPts val="0"/>
              </a:spcAft>
              <a:defRPr/>
            </a:pPr>
            <a:br>
              <a:rPr lang="en-US" sz="3600" b="1" dirty="0">
                <a:solidFill>
                  <a:schemeClr val="accent3">
                    <a:lumMod val="75000"/>
                  </a:schemeClr>
                </a:solidFill>
                <a:latin typeface="Tahoma" charset="0"/>
                <a:ea typeface="Tahoma" charset="0"/>
                <a:cs typeface="Tahoma" charset="0"/>
              </a:rPr>
            </a:br>
            <a:r>
              <a:rPr lang="en-US" sz="4000" b="1" dirty="0">
                <a:solidFill>
                  <a:schemeClr val="accent3">
                    <a:lumMod val="75000"/>
                  </a:schemeClr>
                </a:solidFill>
                <a:latin typeface="Tahoma" charset="0"/>
                <a:ea typeface="Tahoma" charset="0"/>
                <a:cs typeface="Tahoma" charset="0"/>
              </a:rPr>
              <a:t>Disruptive Impacts of </a:t>
            </a:r>
            <a:br>
              <a:rPr lang="en-US" sz="4000" b="1" dirty="0">
                <a:solidFill>
                  <a:schemeClr val="accent3">
                    <a:lumMod val="75000"/>
                  </a:schemeClr>
                </a:solidFill>
                <a:latin typeface="Tahoma" charset="0"/>
                <a:ea typeface="Tahoma" charset="0"/>
                <a:cs typeface="Tahoma" charset="0"/>
              </a:rPr>
            </a:br>
            <a:r>
              <a:rPr lang="en-US" sz="4000" b="1" dirty="0">
                <a:solidFill>
                  <a:schemeClr val="accent3">
                    <a:lumMod val="75000"/>
                  </a:schemeClr>
                </a:solidFill>
                <a:latin typeface="Tahoma" charset="0"/>
                <a:ea typeface="Tahoma" charset="0"/>
                <a:cs typeface="Tahoma" charset="0"/>
              </a:rPr>
              <a:t>Hot Flashes</a:t>
            </a:r>
            <a:endParaRPr lang="en-US" sz="2700" dirty="0">
              <a:solidFill>
                <a:schemeClr val="accent3">
                  <a:lumMod val="75000"/>
                </a:schemeClr>
              </a:solidFill>
              <a:latin typeface="Tahoma" charset="0"/>
              <a:ea typeface="Tahoma" charset="0"/>
              <a:cs typeface="Tahoma" charset="0"/>
            </a:endParaRPr>
          </a:p>
        </p:txBody>
      </p:sp>
      <p:sp>
        <p:nvSpPr>
          <p:cNvPr id="699395" name="Rectangle 3"/>
          <p:cNvSpPr>
            <a:spLocks noGrp="1" noChangeArrowheads="1"/>
          </p:cNvSpPr>
          <p:nvPr>
            <p:ph type="body" sz="half" idx="1"/>
          </p:nvPr>
        </p:nvSpPr>
        <p:spPr>
          <a:xfrm>
            <a:off x="457200" y="1447800"/>
            <a:ext cx="7696200" cy="5257800"/>
          </a:xfrm>
        </p:spPr>
        <p:txBody>
          <a:bodyPr>
            <a:normAutofit fontScale="92500"/>
          </a:bodyPr>
          <a:lstStyle/>
          <a:p>
            <a:pPr marL="274320" indent="-274320" eaLnBrk="1" fontAlgn="auto" hangingPunct="1">
              <a:lnSpc>
                <a:spcPct val="90000"/>
              </a:lnSpc>
              <a:spcAft>
                <a:spcPts val="0"/>
              </a:spcAft>
              <a:buFont typeface="Wingdings 2" panose="05020102010507070707" pitchFamily="18" charset="2"/>
              <a:buNone/>
              <a:defRPr/>
            </a:pPr>
            <a:endParaRPr lang="en-US" sz="800" b="1" dirty="0">
              <a:latin typeface="+mj-lt"/>
            </a:endParaRP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8 or more episodes/day are not unusual</a:t>
            </a:r>
          </a:p>
          <a:p>
            <a:pPr marL="343408" indent="-342900" eaLnBrk="1" fontAlgn="auto" hangingPunct="1">
              <a:lnSpc>
                <a:spcPct val="90000"/>
              </a:lnSpc>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Night sweats are blamed for sleep disruption, but sleep deprivation </a:t>
            </a:r>
            <a:r>
              <a:rPr lang="en-US" dirty="0">
                <a:latin typeface="Tahoma" charset="0"/>
                <a:ea typeface="Tahoma" charset="0"/>
                <a:cs typeface="Tahoma" charset="0"/>
              </a:rPr>
              <a:t>also</a:t>
            </a:r>
            <a:r>
              <a:rPr lang="en-US" sz="2400" dirty="0">
                <a:latin typeface="Tahoma" charset="0"/>
                <a:ea typeface="Tahoma" charset="0"/>
                <a:cs typeface="Tahoma" charset="0"/>
              </a:rPr>
              <a:t> increases awareness of hot flashes</a:t>
            </a:r>
          </a:p>
          <a:p>
            <a:pPr marL="273558" eaLnBrk="1" fontAlgn="auto" hangingPunct="1">
              <a:lnSpc>
                <a:spcPct val="90000"/>
              </a:lnSpc>
              <a:spcAft>
                <a:spcPts val="0"/>
              </a:spcAft>
              <a:buClr>
                <a:schemeClr val="accent4"/>
              </a:buClr>
              <a:buFontTx/>
              <a:buNone/>
              <a:defRPr/>
            </a:pPr>
            <a:endParaRPr lang="en-US" sz="800" dirty="0">
              <a:latin typeface="Tahoma" charset="0"/>
              <a:ea typeface="Tahoma" charset="0"/>
              <a:cs typeface="Tahoma" charset="0"/>
            </a:endParaRPr>
          </a:p>
          <a:p>
            <a:pPr marL="273558" eaLnBrk="1" fontAlgn="auto" hangingPunct="1">
              <a:lnSpc>
                <a:spcPct val="90000"/>
              </a:lnSpc>
              <a:spcAft>
                <a:spcPts val="0"/>
              </a:spcAft>
              <a:buClr>
                <a:schemeClr val="accent4"/>
              </a:buClr>
              <a:buFontTx/>
              <a:buNone/>
              <a:defRPr/>
            </a:pPr>
            <a:r>
              <a:rPr lang="en-US" sz="2800" b="1" dirty="0">
                <a:latin typeface="Tahoma" charset="0"/>
                <a:ea typeface="Tahoma" charset="0"/>
                <a:cs typeface="Tahoma" charset="0"/>
              </a:rPr>
              <a:t>More severe symptoms are often found in:</a:t>
            </a:r>
          </a:p>
          <a:p>
            <a:pPr marL="457708" indent="-457200" eaLnBrk="1" fontAlgn="auto" hangingPunct="1">
              <a:lnSpc>
                <a:spcPct val="90000"/>
              </a:lnSpc>
              <a:spcAft>
                <a:spcPts val="0"/>
              </a:spcAft>
              <a:buClr>
                <a:schemeClr val="accent4"/>
              </a:buClr>
              <a:buFont typeface="Arial" panose="020B0604020202020204" pitchFamily="34" charset="0"/>
              <a:buChar char="•"/>
              <a:defRPr/>
            </a:pPr>
            <a:r>
              <a:rPr lang="en-US" sz="2800" b="1" dirty="0">
                <a:latin typeface="Tahoma" charset="0"/>
                <a:ea typeface="Tahoma" charset="0"/>
                <a:cs typeface="Tahoma" charset="0"/>
              </a:rPr>
              <a:t>Black, Native Am&gt; White&gt; Asian ethnicity</a:t>
            </a:r>
          </a:p>
          <a:p>
            <a:pPr marL="457708" indent="-457200" eaLnBrk="1" fontAlgn="auto" hangingPunct="1">
              <a:lnSpc>
                <a:spcPct val="90000"/>
              </a:lnSpc>
              <a:spcAft>
                <a:spcPts val="0"/>
              </a:spcAft>
              <a:buClr>
                <a:schemeClr val="accent4"/>
              </a:buClr>
              <a:buFont typeface="Arial" panose="020B0604020202020204" pitchFamily="34" charset="0"/>
              <a:buChar char="•"/>
              <a:defRPr/>
            </a:pPr>
            <a:r>
              <a:rPr lang="en-US" sz="2800" b="1" dirty="0">
                <a:latin typeface="Tahoma" charset="0"/>
                <a:ea typeface="Tahoma" charset="0"/>
                <a:cs typeface="Tahoma" charset="0"/>
              </a:rPr>
              <a:t>Overweight/obesity</a:t>
            </a:r>
          </a:p>
          <a:p>
            <a:pPr marL="457708" indent="-457200" eaLnBrk="1" fontAlgn="auto" hangingPunct="1">
              <a:lnSpc>
                <a:spcPct val="90000"/>
              </a:lnSpc>
              <a:spcAft>
                <a:spcPts val="0"/>
              </a:spcAft>
              <a:buClr>
                <a:schemeClr val="accent4"/>
              </a:buClr>
              <a:buFont typeface="Arial" panose="020B0604020202020204" pitchFamily="34" charset="0"/>
              <a:buChar char="•"/>
              <a:defRPr/>
            </a:pPr>
            <a:r>
              <a:rPr lang="en-US" sz="2800" b="1" dirty="0">
                <a:latin typeface="Tahoma" charset="0"/>
                <a:ea typeface="Tahoma" charset="0"/>
                <a:cs typeface="Tahoma" charset="0"/>
              </a:rPr>
              <a:t>Smokers</a:t>
            </a:r>
          </a:p>
          <a:p>
            <a:pPr marL="457708" indent="-457200" eaLnBrk="1" fontAlgn="auto" hangingPunct="1">
              <a:lnSpc>
                <a:spcPct val="90000"/>
              </a:lnSpc>
              <a:spcAft>
                <a:spcPts val="0"/>
              </a:spcAft>
              <a:buClr>
                <a:schemeClr val="accent4"/>
              </a:buClr>
              <a:buFont typeface="Arial" panose="020B0604020202020204" pitchFamily="34" charset="0"/>
              <a:buChar char="•"/>
              <a:defRPr/>
            </a:pPr>
            <a:r>
              <a:rPr lang="en-US" sz="2800" b="1" dirty="0">
                <a:latin typeface="Tahoma" charset="0"/>
                <a:ea typeface="Tahoma" charset="0"/>
                <a:cs typeface="Tahoma" charset="0"/>
              </a:rPr>
              <a:t>Inactive lifestyles</a:t>
            </a:r>
          </a:p>
          <a:p>
            <a:pPr marL="457708" indent="-457200" eaLnBrk="1" fontAlgn="auto" hangingPunct="1">
              <a:lnSpc>
                <a:spcPct val="90000"/>
              </a:lnSpc>
              <a:spcAft>
                <a:spcPts val="0"/>
              </a:spcAft>
              <a:buClr>
                <a:schemeClr val="accent4"/>
              </a:buClr>
              <a:buFont typeface="Arial" panose="020B0604020202020204" pitchFamily="34" charset="0"/>
              <a:buChar char="•"/>
              <a:defRPr/>
            </a:pPr>
            <a:r>
              <a:rPr lang="en-US" sz="2800" b="1" dirty="0">
                <a:latin typeface="Tahoma" charset="0"/>
                <a:ea typeface="Tahoma" charset="0"/>
                <a:cs typeface="Tahoma" charset="0"/>
              </a:rPr>
              <a:t>Surgical </a:t>
            </a:r>
            <a:r>
              <a:rPr lang="en-US" sz="2800" dirty="0">
                <a:latin typeface="Tahoma" charset="0"/>
                <a:ea typeface="Tahoma" charset="0"/>
                <a:cs typeface="Tahoma" charset="0"/>
              </a:rPr>
              <a:t>(BSO) </a:t>
            </a:r>
            <a:r>
              <a:rPr lang="en-US" sz="2800" b="1" dirty="0">
                <a:latin typeface="Tahoma" charset="0"/>
                <a:ea typeface="Tahoma" charset="0"/>
                <a:cs typeface="Tahoma" charset="0"/>
              </a:rPr>
              <a:t>&gt; medical menopause </a:t>
            </a:r>
            <a:r>
              <a:rPr lang="en-US" sz="2800" dirty="0">
                <a:latin typeface="Tahoma" charset="0"/>
                <a:ea typeface="Tahoma" charset="0"/>
                <a:cs typeface="Tahoma" charset="0"/>
              </a:rPr>
              <a:t>(Cytoxan/AC/TC, Lupron)</a:t>
            </a:r>
            <a:br>
              <a:rPr lang="en-US" sz="2800" dirty="0">
                <a:latin typeface="Tahoma" charset="0"/>
                <a:ea typeface="Tahoma" charset="0"/>
                <a:cs typeface="Tahoma" charset="0"/>
              </a:rPr>
            </a:br>
            <a:r>
              <a:rPr lang="en-US" sz="2800" dirty="0">
                <a:latin typeface="Tahoma" charset="0"/>
                <a:ea typeface="Tahoma" charset="0"/>
                <a:cs typeface="Tahoma" charset="0"/>
              </a:rPr>
              <a:t>Possibly due to drop in testosterone as well</a:t>
            </a:r>
          </a:p>
          <a:p>
            <a:pPr marL="508" indent="0" algn="ctr" eaLnBrk="1" fontAlgn="auto" hangingPunct="1">
              <a:lnSpc>
                <a:spcPct val="90000"/>
              </a:lnSpc>
              <a:spcAft>
                <a:spcPts val="0"/>
              </a:spcAft>
              <a:buClr>
                <a:schemeClr val="accent4"/>
              </a:buClr>
              <a:buNone/>
              <a:defRPr/>
            </a:pPr>
            <a:r>
              <a:rPr lang="en-US" sz="2800" b="1" i="1" dirty="0">
                <a:latin typeface="Tahoma" charset="0"/>
                <a:ea typeface="Tahoma" charset="0"/>
                <a:cs typeface="Tahoma" charset="0"/>
              </a:rPr>
              <a:t>Family history/genetic variations matter</a:t>
            </a:r>
          </a:p>
        </p:txBody>
      </p:sp>
      <p:graphicFrame>
        <p:nvGraphicFramePr>
          <p:cNvPr id="3074" name="Object 6"/>
          <p:cNvGraphicFramePr>
            <a:graphicFrameLocks noGrp="1" noChangeAspect="1"/>
          </p:cNvGraphicFramePr>
          <p:nvPr>
            <p:ph type="clipArt" sz="half" idx="2"/>
            <p:extLst>
              <p:ext uri="{D42A27DB-BD31-4B8C-83A1-F6EECF244321}">
                <p14:modId xmlns:p14="http://schemas.microsoft.com/office/powerpoint/2010/main" val="3642077396"/>
              </p:ext>
            </p:extLst>
          </p:nvPr>
        </p:nvGraphicFramePr>
        <p:xfrm>
          <a:off x="7824788" y="228600"/>
          <a:ext cx="862012" cy="2133600"/>
        </p:xfrm>
        <a:graphic>
          <a:graphicData uri="http://schemas.openxmlformats.org/presentationml/2006/ole">
            <mc:AlternateContent xmlns:mc="http://schemas.openxmlformats.org/markup-compatibility/2006">
              <mc:Choice xmlns:v="urn:schemas-microsoft-com:vml" Requires="v">
                <p:oleObj r:id="rId3" imgW="445008" imgH="1100328" progId="MS_ClipArt_Gallery">
                  <p:embed/>
                </p:oleObj>
              </mc:Choice>
              <mc:Fallback>
                <p:oleObj r:id="rId3" imgW="445008" imgH="1100328"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788" y="228600"/>
                        <a:ext cx="862012"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457200" y="304800"/>
            <a:ext cx="8229600" cy="1143000"/>
          </a:xfrm>
        </p:spPr>
        <p:txBody>
          <a:bodyPr>
            <a:noAutofit/>
          </a:bodyPr>
          <a:lstStyle/>
          <a:p>
            <a:pPr eaLnBrk="1" fontAlgn="auto" hangingPunct="1">
              <a:spcAft>
                <a:spcPts val="0"/>
              </a:spcAft>
              <a:defRPr/>
            </a:pPr>
            <a:br>
              <a:rPr lang="en-US" sz="3600" b="1" dirty="0"/>
            </a:br>
            <a:r>
              <a:rPr lang="en-US" sz="3600" b="1" dirty="0">
                <a:solidFill>
                  <a:schemeClr val="accent3">
                    <a:lumMod val="75000"/>
                  </a:schemeClr>
                </a:solidFill>
                <a:latin typeface="Tahoma" charset="0"/>
                <a:ea typeface="Tahoma" charset="0"/>
                <a:cs typeface="Tahoma" charset="0"/>
              </a:rPr>
              <a:t>2023 NAMS Recommendations:  Environmental Modification</a:t>
            </a:r>
          </a:p>
        </p:txBody>
      </p:sp>
      <p:sp>
        <p:nvSpPr>
          <p:cNvPr id="509955" name="Rectangle 3"/>
          <p:cNvSpPr>
            <a:spLocks noGrp="1" noChangeArrowheads="1"/>
          </p:cNvSpPr>
          <p:nvPr>
            <p:ph idx="1"/>
          </p:nvPr>
        </p:nvSpPr>
        <p:spPr>
          <a:xfrm>
            <a:off x="228600" y="1752600"/>
            <a:ext cx="8191500" cy="5029200"/>
          </a:xfrm>
        </p:spPr>
        <p:txBody>
          <a:bodyPr>
            <a:normAutofit fontScale="92500" lnSpcReduction="10000"/>
          </a:bodyPr>
          <a:lstStyle/>
          <a:p>
            <a:pPr eaLnBrk="1" fontAlgn="auto" hangingPunct="1">
              <a:spcAft>
                <a:spcPts val="0"/>
              </a:spcAft>
              <a:buFont typeface="Arial" panose="020B0604020202020204" pitchFamily="34" charset="0"/>
              <a:buChar char="•"/>
              <a:defRPr/>
            </a:pPr>
            <a:r>
              <a:rPr lang="en-US" sz="2600" b="1" dirty="0">
                <a:latin typeface="Tahoma" charset="0"/>
                <a:ea typeface="Tahoma" charset="0"/>
                <a:cs typeface="Tahoma" charset="0"/>
              </a:rPr>
              <a:t>Keep Cool!  </a:t>
            </a:r>
            <a:r>
              <a:rPr lang="en-US" sz="2600" dirty="0">
                <a:latin typeface="Tahoma" charset="0"/>
                <a:ea typeface="Tahoma" charset="0"/>
                <a:cs typeface="Tahoma" charset="0"/>
              </a:rPr>
              <a:t>Small changes may  trigger HF</a:t>
            </a:r>
            <a:endParaRPr lang="en-US" sz="2600" b="1" dirty="0">
              <a:latin typeface="Tahoma" charset="0"/>
              <a:ea typeface="Tahoma" charset="0"/>
              <a:cs typeface="Tahoma" charset="0"/>
            </a:endParaRPr>
          </a:p>
          <a:p>
            <a:pPr marL="591058" lvl="1" indent="-342900" eaLnBrk="1" fontAlgn="auto" hangingPunct="1">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Layer </a:t>
            </a:r>
            <a:r>
              <a:rPr lang="en-US" sz="2400" u="sng" dirty="0">
                <a:latin typeface="Tahoma" charset="0"/>
                <a:ea typeface="Tahoma" charset="0"/>
                <a:cs typeface="Tahoma" charset="0"/>
              </a:rPr>
              <a:t>cotton</a:t>
            </a:r>
            <a:r>
              <a:rPr lang="en-US" sz="2400" dirty="0">
                <a:latin typeface="Tahoma" charset="0"/>
                <a:ea typeface="Tahoma" charset="0"/>
                <a:cs typeface="Tahoma" charset="0"/>
              </a:rPr>
              <a:t>, other wicking type clothes**</a:t>
            </a:r>
            <a:br>
              <a:rPr lang="en-US" sz="2400" dirty="0">
                <a:latin typeface="Tahoma" charset="0"/>
                <a:ea typeface="Tahoma" charset="0"/>
                <a:cs typeface="Tahoma" charset="0"/>
              </a:rPr>
            </a:br>
            <a:r>
              <a:rPr lang="en-US" sz="2400" dirty="0">
                <a:latin typeface="Tahoma" charset="0"/>
                <a:ea typeface="Tahoma" charset="0"/>
                <a:cs typeface="Tahoma" charset="0"/>
              </a:rPr>
              <a:t>Cotton sheets: sleeveless/open neck</a:t>
            </a:r>
            <a:br>
              <a:rPr lang="en-US" sz="2400" dirty="0">
                <a:latin typeface="Tahoma" charset="0"/>
                <a:ea typeface="Tahoma" charset="0"/>
                <a:cs typeface="Tahoma" charset="0"/>
              </a:rPr>
            </a:br>
            <a:r>
              <a:rPr lang="en-US" sz="2400" dirty="0">
                <a:latin typeface="Tahoma" charset="0"/>
                <a:ea typeface="Tahoma" charset="0"/>
                <a:cs typeface="Tahoma" charset="0"/>
              </a:rPr>
              <a:t>Cooling bandanas/towels</a:t>
            </a:r>
          </a:p>
          <a:p>
            <a:pPr marL="591058" lvl="1" indent="-342900" eaLnBrk="1" fontAlgn="auto" hangingPunct="1">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Sip cold (</a:t>
            </a:r>
            <a:r>
              <a:rPr lang="en-US" sz="2400" u="sng" dirty="0">
                <a:latin typeface="Tahoma" charset="0"/>
                <a:ea typeface="Tahoma" charset="0"/>
                <a:cs typeface="Tahoma" charset="0"/>
              </a:rPr>
              <a:t>not hot</a:t>
            </a:r>
            <a:r>
              <a:rPr lang="en-US" sz="2400" dirty="0">
                <a:latin typeface="Tahoma" charset="0"/>
                <a:ea typeface="Tahoma" charset="0"/>
                <a:cs typeface="Tahoma" charset="0"/>
              </a:rPr>
              <a:t>) drinks</a:t>
            </a:r>
          </a:p>
          <a:p>
            <a:pPr marL="591058" lvl="1" indent="-342900" eaLnBrk="1" fontAlgn="auto" hangingPunct="1">
              <a:spcAft>
                <a:spcPts val="0"/>
              </a:spcAft>
              <a:buClr>
                <a:schemeClr val="accent4"/>
              </a:buClr>
              <a:buFont typeface="Arial" panose="020B0604020202020204" pitchFamily="34" charset="0"/>
              <a:buChar char="•"/>
              <a:defRPr/>
            </a:pPr>
            <a:r>
              <a:rPr lang="en-US" sz="2400" dirty="0">
                <a:latin typeface="Tahoma" charset="0"/>
                <a:ea typeface="Tahoma" charset="0"/>
                <a:cs typeface="Tahoma" charset="0"/>
              </a:rPr>
              <a:t>Lower thermostat, use air circulation/fans</a:t>
            </a:r>
          </a:p>
          <a:p>
            <a:pPr eaLnBrk="1" fontAlgn="auto" hangingPunct="1">
              <a:spcAft>
                <a:spcPts val="0"/>
              </a:spcAft>
              <a:buFont typeface="Arial" panose="020B0604020202020204" pitchFamily="34" charset="0"/>
              <a:buChar char="•"/>
              <a:defRPr/>
            </a:pPr>
            <a:r>
              <a:rPr lang="en-US" sz="2600" b="1" dirty="0">
                <a:latin typeface="Tahoma" charset="0"/>
                <a:ea typeface="Tahoma" charset="0"/>
                <a:cs typeface="Tahoma" charset="0"/>
              </a:rPr>
              <a:t>Stress Management </a:t>
            </a:r>
          </a:p>
          <a:p>
            <a:pPr lvl="1" eaLnBrk="1" fontAlgn="auto" hangingPunct="1">
              <a:spcAft>
                <a:spcPts val="0"/>
              </a:spcAft>
              <a:buFont typeface="Arial" panose="020B0604020202020204" pitchFamily="34" charset="0"/>
              <a:buChar char="•"/>
              <a:defRPr/>
            </a:pPr>
            <a:r>
              <a:rPr lang="en-US" sz="2300" dirty="0">
                <a:latin typeface="Tahoma" charset="0"/>
                <a:ea typeface="Tahoma" charset="0"/>
                <a:cs typeface="Tahoma" charset="0"/>
              </a:rPr>
              <a:t>Yoga, deep breathing </a:t>
            </a:r>
          </a:p>
          <a:p>
            <a:pPr lvl="1" eaLnBrk="1" fontAlgn="auto" hangingPunct="1">
              <a:spcAft>
                <a:spcPts val="0"/>
              </a:spcAft>
              <a:buFont typeface="Arial" panose="020B0604020202020204" pitchFamily="34" charset="0"/>
              <a:buChar char="•"/>
              <a:defRPr/>
            </a:pPr>
            <a:r>
              <a:rPr lang="en-US" sz="2300" dirty="0">
                <a:latin typeface="Tahoma" charset="0"/>
                <a:ea typeface="Tahoma" charset="0"/>
                <a:cs typeface="Tahoma" charset="0"/>
              </a:rPr>
              <a:t>Moderate exercise (20 minutes, 4 times/week)</a:t>
            </a:r>
          </a:p>
          <a:p>
            <a:pPr eaLnBrk="1" fontAlgn="auto" hangingPunct="1">
              <a:spcAft>
                <a:spcPts val="0"/>
              </a:spcAft>
              <a:buFont typeface="Arial" panose="020B0604020202020204" pitchFamily="34" charset="0"/>
              <a:buChar char="•"/>
              <a:defRPr/>
            </a:pPr>
            <a:r>
              <a:rPr lang="en-US" sz="2600" b="1" dirty="0">
                <a:latin typeface="Tahoma" charset="0"/>
                <a:ea typeface="Tahoma" charset="0"/>
                <a:cs typeface="Tahoma" charset="0"/>
              </a:rPr>
              <a:t>Cold showers </a:t>
            </a:r>
            <a:r>
              <a:rPr lang="en-US" sz="2600" dirty="0">
                <a:latin typeface="Tahoma" charset="0"/>
                <a:ea typeface="Tahoma" charset="0"/>
                <a:cs typeface="Tahoma" charset="0"/>
              </a:rPr>
              <a:t>or baths at night</a:t>
            </a:r>
          </a:p>
          <a:p>
            <a:pPr eaLnBrk="1" fontAlgn="auto" hangingPunct="1">
              <a:spcAft>
                <a:spcPts val="0"/>
              </a:spcAft>
              <a:buFont typeface="Arial" panose="020B0604020202020204" pitchFamily="34" charset="0"/>
              <a:buChar char="•"/>
              <a:defRPr/>
            </a:pPr>
            <a:r>
              <a:rPr lang="en-US" sz="2600" b="1" dirty="0">
                <a:latin typeface="Tahoma" charset="0"/>
                <a:ea typeface="Tahoma" charset="0"/>
                <a:cs typeface="Tahoma" charset="0"/>
              </a:rPr>
              <a:t>Pain relievers</a:t>
            </a:r>
          </a:p>
          <a:p>
            <a:pPr marL="0" indent="0" eaLnBrk="1" fontAlgn="auto" hangingPunct="1">
              <a:spcAft>
                <a:spcPts val="0"/>
              </a:spcAft>
              <a:buNone/>
              <a:defRPr/>
            </a:pPr>
            <a:endParaRPr lang="en-US" sz="500" dirty="0">
              <a:latin typeface="Tahoma" charset="0"/>
              <a:ea typeface="Tahoma" charset="0"/>
              <a:cs typeface="Tahoma" charset="0"/>
            </a:endParaRPr>
          </a:p>
          <a:p>
            <a:pPr marL="0" indent="0" eaLnBrk="1" fontAlgn="auto" hangingPunct="1">
              <a:spcAft>
                <a:spcPts val="0"/>
              </a:spcAft>
              <a:buNone/>
              <a:defRPr/>
            </a:pPr>
            <a:r>
              <a:rPr lang="en-US" sz="1600" b="1" dirty="0">
                <a:latin typeface="Tahoma" panose="020B0604030504040204" pitchFamily="34" charset="0"/>
                <a:ea typeface="Tahoma" panose="020B0604030504040204" pitchFamily="34" charset="0"/>
                <a:cs typeface="Tahoma" panose="020B0604030504040204" pitchFamily="34" charset="0"/>
              </a:rPr>
              <a:t>https://</a:t>
            </a:r>
            <a:r>
              <a:rPr lang="en-US" sz="1600" b="1" dirty="0" err="1">
                <a:latin typeface="Tahoma" panose="020B0604030504040204" pitchFamily="34" charset="0"/>
                <a:ea typeface="Tahoma" panose="020B0604030504040204" pitchFamily="34" charset="0"/>
                <a:cs typeface="Tahoma" panose="020B0604030504040204" pitchFamily="34" charset="0"/>
              </a:rPr>
              <a:t>www.menopause.org</a:t>
            </a:r>
            <a:r>
              <a:rPr lang="en-US" sz="1600" b="1" dirty="0">
                <a:latin typeface="Tahoma" panose="020B0604030504040204" pitchFamily="34" charset="0"/>
                <a:ea typeface="Tahoma" panose="020B0604030504040204" pitchFamily="34" charset="0"/>
                <a:cs typeface="Tahoma" panose="020B0604030504040204" pitchFamily="34" charset="0"/>
              </a:rPr>
              <a:t>/docs/default-source/professional/pap-pdf-meno-d-15-00241-minus-trim-cme.pdf</a:t>
            </a:r>
          </a:p>
          <a:p>
            <a:pPr marL="274320" indent="-274320" eaLnBrk="1" fontAlgn="auto" hangingPunct="1">
              <a:spcAft>
                <a:spcPts val="0"/>
              </a:spcAft>
              <a:buFont typeface="Wingdings 2"/>
              <a:buChar char=""/>
              <a:defRPr/>
            </a:pPr>
            <a:endParaRPr lang="en-US" sz="2800" dirty="0"/>
          </a:p>
        </p:txBody>
      </p:sp>
      <p:graphicFrame>
        <p:nvGraphicFramePr>
          <p:cNvPr id="4098" name="Object 4"/>
          <p:cNvGraphicFramePr>
            <a:graphicFrameLocks noChangeAspect="1"/>
          </p:cNvGraphicFramePr>
          <p:nvPr>
            <p:extLst>
              <p:ext uri="{D42A27DB-BD31-4B8C-83A1-F6EECF244321}">
                <p14:modId xmlns:p14="http://schemas.microsoft.com/office/powerpoint/2010/main" val="1867745416"/>
              </p:ext>
            </p:extLst>
          </p:nvPr>
        </p:nvGraphicFramePr>
        <p:xfrm>
          <a:off x="7658100" y="383894"/>
          <a:ext cx="762000" cy="2747963"/>
        </p:xfrm>
        <a:graphic>
          <a:graphicData uri="http://schemas.openxmlformats.org/presentationml/2006/ole">
            <mc:AlternateContent xmlns:mc="http://schemas.openxmlformats.org/markup-compatibility/2006">
              <mc:Choice xmlns:v="urn:schemas-microsoft-com:vml" Requires="v">
                <p:oleObj r:id="rId3" imgW="445008" imgH="1100328" progId="MS_ClipArt_Gallery">
                  <p:embed/>
                </p:oleObj>
              </mc:Choice>
              <mc:Fallback>
                <p:oleObj r:id="rId3" imgW="445008" imgH="1100328"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100" y="383894"/>
                        <a:ext cx="762000" cy="274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7325" y="3662348"/>
            <a:ext cx="18827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381000"/>
            <a:ext cx="8382000" cy="990600"/>
          </a:xfrm>
        </p:spPr>
        <p:txBody>
          <a:bodyPr>
            <a:noAutofit/>
          </a:bodyPr>
          <a:lstStyle/>
          <a:p>
            <a:pPr eaLnBrk="1" hangingPunct="1"/>
            <a:r>
              <a:rPr lang="en-US" altLang="en-US" sz="3600" b="1" dirty="0">
                <a:solidFill>
                  <a:schemeClr val="accent3">
                    <a:lumMod val="75000"/>
                  </a:schemeClr>
                </a:solidFill>
                <a:latin typeface="Tahoma" charset="0"/>
                <a:ea typeface="Tahoma" charset="0"/>
                <a:cs typeface="Tahoma" charset="0"/>
              </a:rPr>
              <a:t>Nutrition Issues That May</a:t>
            </a:r>
            <a:br>
              <a:rPr lang="en-US" altLang="en-US" sz="3600" b="1" dirty="0">
                <a:solidFill>
                  <a:schemeClr val="accent3">
                    <a:lumMod val="75000"/>
                  </a:schemeClr>
                </a:solidFill>
                <a:latin typeface="Tahoma" charset="0"/>
                <a:ea typeface="Tahoma" charset="0"/>
                <a:cs typeface="Tahoma" charset="0"/>
              </a:rPr>
            </a:br>
            <a:r>
              <a:rPr lang="en-US" altLang="en-US" sz="3600" b="1" dirty="0">
                <a:solidFill>
                  <a:schemeClr val="accent3">
                    <a:lumMod val="75000"/>
                  </a:schemeClr>
                </a:solidFill>
                <a:latin typeface="Tahoma" charset="0"/>
                <a:ea typeface="Tahoma" charset="0"/>
                <a:cs typeface="Tahoma" charset="0"/>
              </a:rPr>
              <a:t>Contributing To Symptoms</a:t>
            </a:r>
          </a:p>
        </p:txBody>
      </p:sp>
      <p:sp>
        <p:nvSpPr>
          <p:cNvPr id="5124" name="Rectangle 3"/>
          <p:cNvSpPr>
            <a:spLocks noGrp="1" noChangeArrowheads="1"/>
          </p:cNvSpPr>
          <p:nvPr>
            <p:ph idx="1"/>
          </p:nvPr>
        </p:nvSpPr>
        <p:spPr>
          <a:xfrm>
            <a:off x="228600" y="1600200"/>
            <a:ext cx="8610600" cy="5029200"/>
          </a:xfrm>
        </p:spPr>
        <p:txBody>
          <a:bodyPr>
            <a:normAutofit fontScale="92500" lnSpcReduction="20000"/>
          </a:bodyPr>
          <a:lstStyle/>
          <a:p>
            <a:pPr marL="0" indent="0" eaLnBrk="1" hangingPunct="1">
              <a:buFontTx/>
              <a:buNone/>
              <a:defRPr/>
            </a:pPr>
            <a:r>
              <a:rPr lang="en-US" sz="2800" b="1" dirty="0">
                <a:latin typeface="Tahoma" charset="0"/>
                <a:ea typeface="Tahoma" charset="0"/>
                <a:cs typeface="Tahoma" charset="0"/>
              </a:rPr>
              <a:t>Large meals,</a:t>
            </a:r>
            <a:r>
              <a:rPr lang="en-US" sz="2800" dirty="0">
                <a:latin typeface="Tahoma" charset="0"/>
                <a:ea typeface="Tahoma" charset="0"/>
                <a:cs typeface="Tahoma" charset="0"/>
              </a:rPr>
              <a:t> </a:t>
            </a:r>
            <a:r>
              <a:rPr lang="en-US" sz="2400" dirty="0">
                <a:latin typeface="Tahoma" charset="0"/>
                <a:ea typeface="Tahoma" charset="0"/>
                <a:cs typeface="Tahoma" charset="0"/>
              </a:rPr>
              <a:t>especially with hot foods</a:t>
            </a:r>
          </a:p>
          <a:p>
            <a:pPr marL="0" indent="0" eaLnBrk="1" hangingPunct="1">
              <a:buFontTx/>
              <a:buNone/>
              <a:defRPr/>
            </a:pPr>
            <a:endParaRPr lang="en-US" sz="600" dirty="0">
              <a:latin typeface="Tahoma" charset="0"/>
              <a:ea typeface="Tahoma" charset="0"/>
              <a:cs typeface="Tahoma" charset="0"/>
            </a:endParaRPr>
          </a:p>
          <a:p>
            <a:pPr marL="0" indent="0" eaLnBrk="1" hangingPunct="1">
              <a:buFontTx/>
              <a:buNone/>
              <a:defRPr/>
            </a:pPr>
            <a:r>
              <a:rPr lang="en-US" sz="2800" b="1" dirty="0">
                <a:latin typeface="Tahoma" charset="0"/>
                <a:ea typeface="Tahoma" charset="0"/>
                <a:cs typeface="Tahoma" charset="0"/>
              </a:rPr>
              <a:t>Trigger foods: </a:t>
            </a:r>
            <a:r>
              <a:rPr lang="en-US" sz="2400" dirty="0">
                <a:latin typeface="Tahoma" charset="0"/>
                <a:ea typeface="Tahoma" charset="0"/>
                <a:cs typeface="Tahoma" charset="0"/>
              </a:rPr>
              <a:t>Alcohol, caffeine, spicy foods</a:t>
            </a:r>
            <a:endParaRPr lang="en-US" sz="900" dirty="0">
              <a:latin typeface="Tahoma" charset="0"/>
              <a:ea typeface="Tahoma" charset="0"/>
              <a:cs typeface="Tahoma" charset="0"/>
            </a:endParaRPr>
          </a:p>
          <a:p>
            <a:pPr>
              <a:lnSpc>
                <a:spcPct val="90000"/>
              </a:lnSpc>
              <a:buFont typeface="Arial" panose="020B0604020202020204" pitchFamily="34" charset="0"/>
              <a:buChar char="•"/>
              <a:defRPr/>
            </a:pPr>
            <a:r>
              <a:rPr lang="en-US" altLang="en-US" sz="2600" b="1" dirty="0">
                <a:latin typeface="Tahoma" charset="0"/>
                <a:ea typeface="Tahoma" charset="0"/>
                <a:cs typeface="Tahoma" charset="0"/>
              </a:rPr>
              <a:t>Alcohol: trigger, calories, sleep and estrogen </a:t>
            </a:r>
          </a:p>
          <a:p>
            <a:pPr lvl="1">
              <a:lnSpc>
                <a:spcPct val="90000"/>
              </a:lnSpc>
              <a:buFont typeface="Arial" panose="020B0604020202020204" pitchFamily="34" charset="0"/>
              <a:buChar char="•"/>
              <a:defRPr/>
            </a:pPr>
            <a:r>
              <a:rPr lang="en-US" sz="2400" u="sng" dirty="0">
                <a:latin typeface="Tahoma" charset="0"/>
                <a:ea typeface="Tahoma" charset="0"/>
                <a:cs typeface="Tahoma" charset="0"/>
                <a:sym typeface="Wingdings" pitchFamily="2" charset="2"/>
              </a:rPr>
              <a:t>Dose matters</a:t>
            </a:r>
            <a:r>
              <a:rPr lang="en-US" sz="2400" dirty="0">
                <a:latin typeface="Tahoma" charset="0"/>
                <a:ea typeface="Tahoma" charset="0"/>
                <a:cs typeface="Tahoma" charset="0"/>
                <a:sym typeface="Wingdings" pitchFamily="2" charset="2"/>
              </a:rPr>
              <a:t>! 15 g/day = </a:t>
            </a:r>
            <a:r>
              <a:rPr lang="en-US" sz="2400" b="1" dirty="0">
                <a:latin typeface="Tahoma" charset="0"/>
                <a:ea typeface="Tahoma" charset="0"/>
                <a:cs typeface="Tahoma" charset="0"/>
                <a:sym typeface="Symbol" pitchFamily="18" charset="2"/>
              </a:rPr>
              <a:t></a:t>
            </a:r>
            <a:r>
              <a:rPr lang="en-US" sz="2400" dirty="0">
                <a:latin typeface="Tahoma" charset="0"/>
                <a:ea typeface="Tahoma" charset="0"/>
                <a:cs typeface="Tahoma" charset="0"/>
                <a:sym typeface="Wingdings" pitchFamily="2" charset="2"/>
              </a:rPr>
              <a:t> estrogen 7.5%; 30 g = </a:t>
            </a:r>
            <a:r>
              <a:rPr lang="en-US" sz="2400" b="1" dirty="0">
                <a:latin typeface="Tahoma" charset="0"/>
                <a:ea typeface="Tahoma" charset="0"/>
                <a:cs typeface="Tahoma" charset="0"/>
                <a:sym typeface="Symbol" pitchFamily="18" charset="2"/>
              </a:rPr>
              <a:t></a:t>
            </a:r>
            <a:r>
              <a:rPr lang="en-US" sz="2400" dirty="0">
                <a:latin typeface="Tahoma" charset="0"/>
                <a:ea typeface="Tahoma" charset="0"/>
                <a:cs typeface="Tahoma" charset="0"/>
                <a:sym typeface="Wingdings" pitchFamily="2" charset="2"/>
              </a:rPr>
              <a:t> 10.7% </a:t>
            </a:r>
          </a:p>
          <a:p>
            <a:pPr lvl="1">
              <a:lnSpc>
                <a:spcPct val="90000"/>
              </a:lnSpc>
              <a:buFont typeface="Arial" panose="020B0604020202020204" pitchFamily="34" charset="0"/>
              <a:buChar char="•"/>
              <a:defRPr/>
            </a:pPr>
            <a:r>
              <a:rPr lang="en-US" sz="2400" dirty="0">
                <a:latin typeface="Tahoma" charset="0"/>
                <a:ea typeface="Tahoma" charset="0"/>
                <a:cs typeface="Tahoma" charset="0"/>
                <a:sym typeface="Wingdings" pitchFamily="2" charset="2"/>
              </a:rPr>
              <a:t>144,000 cases/year globally r/t alcohol, 18% were light users </a:t>
            </a:r>
          </a:p>
          <a:p>
            <a:pPr lvl="1" eaLnBrk="1" hangingPunct="1">
              <a:buFont typeface="Arial" panose="020B0604020202020204" pitchFamily="34" charset="0"/>
              <a:buChar char="•"/>
              <a:defRPr/>
            </a:pPr>
            <a:r>
              <a:rPr lang="en-US" sz="2400" b="1" i="1" dirty="0">
                <a:latin typeface="Tahoma" charset="0"/>
                <a:ea typeface="Tahoma" charset="0"/>
                <a:cs typeface="Tahoma" charset="0"/>
                <a:sym typeface="Wingdings" pitchFamily="2" charset="2"/>
              </a:rPr>
              <a:t>Recommendation: &lt; 1 drink/day; as little as possible</a:t>
            </a:r>
            <a:br>
              <a:rPr lang="en-US" sz="2400" b="1" i="1" dirty="0">
                <a:latin typeface="Tahoma" charset="0"/>
                <a:ea typeface="Tahoma" charset="0"/>
                <a:cs typeface="Tahoma" charset="0"/>
                <a:sym typeface="Wingdings" pitchFamily="2" charset="2"/>
              </a:rPr>
            </a:br>
            <a:r>
              <a:rPr lang="en-US" sz="2400" dirty="0">
                <a:latin typeface="Tahoma" charset="0"/>
                <a:ea typeface="Tahoma" charset="0"/>
                <a:cs typeface="Tahoma" charset="0"/>
                <a:sym typeface="Wingdings" pitchFamily="2" charset="2"/>
              </a:rPr>
              <a:t>= 12 oz beer, 5 oz wine, 1.5 oz hard liquor</a:t>
            </a:r>
            <a:endParaRPr lang="en-US" altLang="en-US" sz="2400" dirty="0">
              <a:latin typeface="Tahoma" charset="0"/>
              <a:ea typeface="Tahoma" charset="0"/>
              <a:cs typeface="Tahoma" charset="0"/>
            </a:endParaRPr>
          </a:p>
          <a:p>
            <a:pPr>
              <a:lnSpc>
                <a:spcPct val="90000"/>
              </a:lnSpc>
              <a:buFont typeface="Arial" panose="020B0604020202020204" pitchFamily="34" charset="0"/>
              <a:buChar char="•"/>
              <a:defRPr/>
            </a:pPr>
            <a:r>
              <a:rPr lang="en-US" altLang="en-US" sz="2600" b="1" dirty="0">
                <a:latin typeface="Tahoma" charset="0"/>
                <a:ea typeface="Tahoma" charset="0"/>
                <a:cs typeface="Tahoma" charset="0"/>
              </a:rPr>
              <a:t>Caffeine i</a:t>
            </a:r>
            <a:r>
              <a:rPr lang="en-US" altLang="en-US" b="1" dirty="0">
                <a:latin typeface="Tahoma" charset="0"/>
                <a:ea typeface="Tahoma" charset="0"/>
                <a:cs typeface="Tahoma" charset="0"/>
              </a:rPr>
              <a:t>ncreases cortisol</a:t>
            </a:r>
            <a:r>
              <a:rPr lang="en-US" altLang="en-US" dirty="0">
                <a:latin typeface="Tahoma" charset="0"/>
                <a:ea typeface="Tahoma" charset="0"/>
                <a:cs typeface="Tahoma" charset="0"/>
              </a:rPr>
              <a:t> (thus anxiety and sleep issues)</a:t>
            </a:r>
          </a:p>
          <a:p>
            <a:pPr>
              <a:lnSpc>
                <a:spcPct val="90000"/>
              </a:lnSpc>
              <a:buFont typeface="Arial" panose="020B0604020202020204" pitchFamily="34" charset="0"/>
              <a:buChar char="•"/>
              <a:defRPr/>
            </a:pPr>
            <a:r>
              <a:rPr lang="en-US" altLang="en-US" sz="2600" b="1" dirty="0">
                <a:latin typeface="Tahoma" charset="0"/>
                <a:ea typeface="Tahoma" charset="0"/>
                <a:cs typeface="Tahoma" charset="0"/>
              </a:rPr>
              <a:t>Hot and spicy foods </a:t>
            </a:r>
            <a:r>
              <a:rPr lang="en-US" altLang="en-US" sz="2400" dirty="0">
                <a:latin typeface="Tahoma" charset="0"/>
                <a:ea typeface="Tahoma" charset="0"/>
                <a:cs typeface="Tahoma" charset="0"/>
              </a:rPr>
              <a:t>affect temperature regulation</a:t>
            </a:r>
          </a:p>
          <a:p>
            <a:pPr marL="0" indent="0">
              <a:lnSpc>
                <a:spcPct val="90000"/>
              </a:lnSpc>
              <a:buNone/>
              <a:defRPr/>
            </a:pPr>
            <a:endParaRPr lang="en-US" altLang="en-US" sz="600" b="1" dirty="0">
              <a:latin typeface="Tahoma" charset="0"/>
              <a:ea typeface="Tahoma" charset="0"/>
              <a:cs typeface="Tahoma" charset="0"/>
            </a:endParaRPr>
          </a:p>
          <a:p>
            <a:pPr marL="0" indent="0">
              <a:lnSpc>
                <a:spcPct val="90000"/>
              </a:lnSpc>
              <a:buNone/>
              <a:defRPr/>
            </a:pPr>
            <a:r>
              <a:rPr lang="en-US" altLang="en-US" sz="2800" b="1" dirty="0">
                <a:latin typeface="Tahoma" charset="0"/>
                <a:ea typeface="Tahoma" charset="0"/>
                <a:cs typeface="Tahoma" charset="0"/>
              </a:rPr>
              <a:t>Refined carbs: </a:t>
            </a:r>
            <a:r>
              <a:rPr lang="en-US" altLang="en-US" sz="2600" dirty="0">
                <a:latin typeface="Tahoma" charset="0"/>
                <a:ea typeface="Tahoma" charset="0"/>
                <a:cs typeface="Tahoma" charset="0"/>
              </a:rPr>
              <a:t>worsens IR, abdominal weight gain (VAT)</a:t>
            </a:r>
          </a:p>
          <a:p>
            <a:pPr>
              <a:lnSpc>
                <a:spcPct val="90000"/>
              </a:lnSpc>
              <a:buFont typeface="Arial" panose="020B0604020202020204" pitchFamily="34" charset="0"/>
              <a:buChar char="•"/>
              <a:defRPr/>
            </a:pPr>
            <a:r>
              <a:rPr lang="en-US" altLang="en-US" sz="2600" dirty="0">
                <a:latin typeface="Tahoma" charset="0"/>
                <a:ea typeface="Tahoma" charset="0"/>
                <a:cs typeface="Tahoma" charset="0"/>
              </a:rPr>
              <a:t>While decreased ability to taste sweet </a:t>
            </a:r>
            <a:r>
              <a:rPr lang="en-US" altLang="en-US" sz="2600" dirty="0">
                <a:latin typeface="Tahoma" charset="0"/>
                <a:ea typeface="Tahoma" charset="0"/>
                <a:cs typeface="Tahoma" charset="0"/>
                <a:sym typeface="Wingdings" pitchFamily="2" charset="2"/>
              </a:rPr>
              <a:t> increased use</a:t>
            </a:r>
            <a:r>
              <a:rPr lang="en-US" altLang="en-US" sz="2600" dirty="0">
                <a:latin typeface="Tahoma" charset="0"/>
                <a:ea typeface="Tahoma" charset="0"/>
                <a:cs typeface="Tahoma" charset="0"/>
              </a:rPr>
              <a:t> </a:t>
            </a:r>
          </a:p>
          <a:p>
            <a:pPr marL="0" indent="0">
              <a:lnSpc>
                <a:spcPct val="90000"/>
              </a:lnSpc>
              <a:buNone/>
              <a:defRPr/>
            </a:pPr>
            <a:r>
              <a:rPr lang="en-US" altLang="en-US" sz="2800" b="1" dirty="0">
                <a:latin typeface="Tahoma" charset="0"/>
                <a:ea typeface="Tahoma" charset="0"/>
                <a:cs typeface="Tahoma" charset="0"/>
              </a:rPr>
              <a:t>Excess red or processed meat, dairy</a:t>
            </a:r>
          </a:p>
          <a:p>
            <a:pPr>
              <a:lnSpc>
                <a:spcPct val="90000"/>
              </a:lnSpc>
              <a:buFont typeface="Arial" panose="020B0604020202020204" pitchFamily="34" charset="0"/>
              <a:buChar char="•"/>
              <a:defRPr/>
            </a:pPr>
            <a:r>
              <a:rPr lang="en-US" altLang="en-US" sz="2600" dirty="0">
                <a:latin typeface="Tahoma" charset="0"/>
                <a:ea typeface="Tahoma" charset="0"/>
                <a:cs typeface="Tahoma" charset="0"/>
              </a:rPr>
              <a:t>Increased inflammation, impacting arthritis/joint pain </a:t>
            </a:r>
          </a:p>
          <a:p>
            <a:pPr marL="0" indent="0">
              <a:lnSpc>
                <a:spcPct val="90000"/>
              </a:lnSpc>
              <a:buNone/>
              <a:defRPr/>
            </a:pPr>
            <a:endParaRPr lang="en-US" altLang="en-US" sz="2600" dirty="0">
              <a:latin typeface="+mj-lt"/>
            </a:endParaRPr>
          </a:p>
        </p:txBody>
      </p:sp>
      <p:graphicFrame>
        <p:nvGraphicFramePr>
          <p:cNvPr id="52228" name="Object 5"/>
          <p:cNvGraphicFramePr>
            <a:graphicFrameLocks noChangeAspect="1"/>
          </p:cNvGraphicFramePr>
          <p:nvPr>
            <p:extLst>
              <p:ext uri="{D42A27DB-BD31-4B8C-83A1-F6EECF244321}">
                <p14:modId xmlns:p14="http://schemas.microsoft.com/office/powerpoint/2010/main" val="3032748054"/>
              </p:ext>
            </p:extLst>
          </p:nvPr>
        </p:nvGraphicFramePr>
        <p:xfrm>
          <a:off x="7162800" y="360218"/>
          <a:ext cx="882650" cy="1819275"/>
        </p:xfrm>
        <a:graphic>
          <a:graphicData uri="http://schemas.openxmlformats.org/presentationml/2006/ole">
            <mc:AlternateContent xmlns:mc="http://schemas.openxmlformats.org/markup-compatibility/2006">
              <mc:Choice xmlns:v="urn:schemas-microsoft-com:vml" Requires="v">
                <p:oleObj r:id="rId3" imgW="445008" imgH="1100328" progId="">
                  <p:embed/>
                </p:oleObj>
              </mc:Choice>
              <mc:Fallback>
                <p:oleObj r:id="rId3" imgW="445008" imgH="110032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60218"/>
                        <a:ext cx="8826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457200" y="228600"/>
            <a:ext cx="8077200" cy="1143000"/>
          </a:xfrm>
        </p:spPr>
        <p:txBody>
          <a:bodyPr>
            <a:noAutofit/>
          </a:bodyPr>
          <a:lstStyle/>
          <a:p>
            <a:pPr eaLnBrk="1" fontAlgn="auto" hangingPunct="1">
              <a:spcAft>
                <a:spcPts val="0"/>
              </a:spcAft>
              <a:defRPr/>
            </a:pPr>
            <a:r>
              <a:rPr lang="en-US" sz="3600" b="1" dirty="0">
                <a:solidFill>
                  <a:schemeClr val="accent3">
                    <a:lumMod val="75000"/>
                  </a:schemeClr>
                </a:solidFill>
                <a:latin typeface="Tahoma" charset="0"/>
                <a:ea typeface="Tahoma" charset="0"/>
                <a:cs typeface="Tahoma" charset="0"/>
              </a:rPr>
              <a:t>NAMS Recommendations 2022 </a:t>
            </a:r>
            <a:br>
              <a:rPr lang="en-US" sz="3600" b="1" dirty="0">
                <a:solidFill>
                  <a:schemeClr val="accent3">
                    <a:lumMod val="75000"/>
                  </a:schemeClr>
                </a:solidFill>
                <a:latin typeface="Tahoma" charset="0"/>
                <a:ea typeface="Tahoma" charset="0"/>
                <a:cs typeface="Tahoma" charset="0"/>
              </a:rPr>
            </a:br>
            <a:r>
              <a:rPr lang="en-US" sz="3600" b="1" dirty="0">
                <a:solidFill>
                  <a:schemeClr val="accent3">
                    <a:lumMod val="75000"/>
                  </a:schemeClr>
                </a:solidFill>
                <a:latin typeface="Tahoma" charset="0"/>
                <a:ea typeface="Tahoma" charset="0"/>
                <a:cs typeface="Tahoma" charset="0"/>
              </a:rPr>
              <a:t>For Moderate/Severe Side Effects</a:t>
            </a:r>
          </a:p>
        </p:txBody>
      </p:sp>
      <p:sp>
        <p:nvSpPr>
          <p:cNvPr id="21507" name="Rectangle 3"/>
          <p:cNvSpPr>
            <a:spLocks noGrp="1" noChangeArrowheads="1"/>
          </p:cNvSpPr>
          <p:nvPr>
            <p:ph idx="1"/>
          </p:nvPr>
        </p:nvSpPr>
        <p:spPr>
          <a:xfrm>
            <a:off x="457200" y="1524000"/>
            <a:ext cx="8305800" cy="5029200"/>
          </a:xfrm>
        </p:spPr>
        <p:txBody>
          <a:bodyPr/>
          <a:lstStyle/>
          <a:p>
            <a:pPr eaLnBrk="1" hangingPunct="1">
              <a:buFont typeface="Wingdings 2" panose="05020102010507070707" pitchFamily="18" charset="2"/>
              <a:buNone/>
            </a:pPr>
            <a:r>
              <a:rPr lang="en-US" altLang="en-US" sz="2600" b="1" dirty="0">
                <a:latin typeface="Tahoma" charset="0"/>
                <a:ea typeface="Tahoma" charset="0"/>
                <a:cs typeface="Tahoma" charset="0"/>
              </a:rPr>
              <a:t>HRT/Estrogen </a:t>
            </a:r>
            <a:r>
              <a:rPr lang="en-US" altLang="en-US" sz="2600" dirty="0">
                <a:latin typeface="Tahoma" charset="0"/>
                <a:ea typeface="Tahoma" charset="0"/>
                <a:cs typeface="Tahoma" charset="0"/>
              </a:rPr>
              <a:t>will be effective in 75 - 90%</a:t>
            </a:r>
          </a:p>
          <a:p>
            <a:pPr eaLnBrk="1" hangingPunct="1">
              <a:buClr>
                <a:srgbClr val="F9B639"/>
              </a:buClr>
              <a:buFont typeface="Arial" panose="020B0604020202020204" pitchFamily="34" charset="0"/>
              <a:buChar char="•"/>
            </a:pPr>
            <a:r>
              <a:rPr lang="en-US" altLang="en-US" dirty="0">
                <a:latin typeface="Tahoma" charset="0"/>
                <a:ea typeface="Tahoma" charset="0"/>
                <a:cs typeface="Tahoma" charset="0"/>
              </a:rPr>
              <a:t>Ideally used short term, at the lowest effective dose</a:t>
            </a:r>
          </a:p>
          <a:p>
            <a:pPr lvl="1" eaLnBrk="1" hangingPunct="1">
              <a:buClr>
                <a:srgbClr val="F9B639"/>
              </a:buClr>
              <a:buFont typeface="Arial" panose="020B0604020202020204" pitchFamily="34" charset="0"/>
              <a:buChar char="•"/>
            </a:pPr>
            <a:r>
              <a:rPr lang="en-US" altLang="en-US" sz="2400" dirty="0">
                <a:latin typeface="Tahoma" charset="0"/>
                <a:ea typeface="Tahoma" charset="0"/>
                <a:cs typeface="Tahoma" charset="0"/>
              </a:rPr>
              <a:t>Start </a:t>
            </a:r>
            <a:r>
              <a:rPr lang="en-US" altLang="en-US" sz="2400" u="sng" dirty="0">
                <a:latin typeface="Tahoma" charset="0"/>
                <a:ea typeface="Tahoma" charset="0"/>
                <a:cs typeface="Tahoma" charset="0"/>
              </a:rPr>
              <a:t>within 10 years of menopause</a:t>
            </a:r>
            <a:r>
              <a:rPr lang="en-US" altLang="en-US" sz="2400" dirty="0">
                <a:latin typeface="Tahoma" charset="0"/>
                <a:ea typeface="Tahoma" charset="0"/>
                <a:cs typeface="Tahoma" charset="0"/>
              </a:rPr>
              <a:t>; QOL issues</a:t>
            </a:r>
          </a:p>
          <a:p>
            <a:pPr lvl="1" eaLnBrk="1" hangingPunct="1">
              <a:buClr>
                <a:srgbClr val="F9B639"/>
              </a:buClr>
              <a:buFont typeface="Arial" panose="020B0604020202020204" pitchFamily="34" charset="0"/>
              <a:buChar char="•"/>
            </a:pPr>
            <a:r>
              <a:rPr lang="en-US" altLang="en-US" sz="2400" dirty="0">
                <a:latin typeface="Tahoma" charset="0"/>
                <a:ea typeface="Tahoma" charset="0"/>
                <a:cs typeface="Tahoma" charset="0"/>
              </a:rPr>
              <a:t>Include progestin to avoid uterine cancer risk</a:t>
            </a:r>
          </a:p>
          <a:p>
            <a:pPr lvl="1" eaLnBrk="1" hangingPunct="1">
              <a:buClr>
                <a:srgbClr val="F9B639"/>
              </a:buClr>
              <a:buFont typeface="Arial" panose="020B0604020202020204" pitchFamily="34" charset="0"/>
              <a:buChar char="•"/>
            </a:pPr>
            <a:r>
              <a:rPr lang="en-US" altLang="en-US" sz="2400" dirty="0">
                <a:latin typeface="Tahoma" charset="0"/>
                <a:ea typeface="Tahoma" charset="0"/>
                <a:cs typeface="Tahoma" charset="0"/>
              </a:rPr>
              <a:t>Note that hot flashes return in 50%, at lower severity</a:t>
            </a:r>
          </a:p>
          <a:p>
            <a:pPr eaLnBrk="1" hangingPunct="1">
              <a:buClr>
                <a:srgbClr val="F9B639"/>
              </a:buClr>
              <a:buFont typeface="Arial" panose="020B0604020202020204" pitchFamily="34" charset="0"/>
              <a:buChar char="•"/>
            </a:pPr>
            <a:r>
              <a:rPr lang="en-US" altLang="en-US" dirty="0">
                <a:latin typeface="Tahoma" charset="0"/>
                <a:ea typeface="Tahoma" charset="0"/>
                <a:cs typeface="Tahoma" charset="0"/>
              </a:rPr>
              <a:t>Improves sleep duration, REM, fewer night sweats</a:t>
            </a:r>
          </a:p>
          <a:p>
            <a:pPr marL="0" indent="0" eaLnBrk="1" hangingPunct="1">
              <a:buClr>
                <a:srgbClr val="F9B639"/>
              </a:buClr>
              <a:buNone/>
            </a:pPr>
            <a:endParaRPr lang="en-US" altLang="en-US" sz="400" dirty="0">
              <a:latin typeface="Tahoma" charset="0"/>
              <a:ea typeface="Tahoma" charset="0"/>
              <a:cs typeface="Tahoma" charset="0"/>
            </a:endParaRPr>
          </a:p>
          <a:p>
            <a:pPr marL="0" indent="0" eaLnBrk="1" hangingPunct="1">
              <a:buClr>
                <a:srgbClr val="F9B639"/>
              </a:buClr>
              <a:buNone/>
            </a:pPr>
            <a:r>
              <a:rPr lang="en-US" altLang="en-US" sz="2600" b="1" dirty="0">
                <a:latin typeface="Tahoma" charset="0"/>
                <a:ea typeface="Tahoma" charset="0"/>
                <a:cs typeface="Tahoma" charset="0"/>
              </a:rPr>
              <a:t>Avoid HRT with history of: </a:t>
            </a:r>
          </a:p>
          <a:p>
            <a:pPr lvl="1" eaLnBrk="1" hangingPunct="1">
              <a:buClr>
                <a:srgbClr val="F9B639"/>
              </a:buClr>
              <a:buFont typeface="Arial" panose="020B0604020202020204" pitchFamily="34" charset="0"/>
              <a:buChar char="•"/>
            </a:pPr>
            <a:r>
              <a:rPr lang="en-US" altLang="en-US" sz="2300" dirty="0">
                <a:latin typeface="Tahoma" charset="0"/>
                <a:ea typeface="Tahoma" charset="0"/>
                <a:cs typeface="Tahoma" charset="0"/>
              </a:rPr>
              <a:t>Breast cancer; E/Progestin tripled risk of recurrence</a:t>
            </a:r>
          </a:p>
          <a:p>
            <a:pPr lvl="2" eaLnBrk="1" hangingPunct="1">
              <a:buClr>
                <a:srgbClr val="F9B639"/>
              </a:buClr>
              <a:buFont typeface="Arial" panose="020B0604020202020204" pitchFamily="34" charset="0"/>
              <a:buChar char="•"/>
            </a:pPr>
            <a:r>
              <a:rPr lang="en-US" altLang="en-US" sz="2000" dirty="0">
                <a:latin typeface="Tahoma" charset="0"/>
                <a:ea typeface="Tahoma" charset="0"/>
                <a:cs typeface="Tahoma" charset="0"/>
              </a:rPr>
              <a:t>Only used with intolerable hot flashes, shared decision making</a:t>
            </a:r>
          </a:p>
          <a:p>
            <a:pPr lvl="1" eaLnBrk="1" hangingPunct="1">
              <a:buClr>
                <a:srgbClr val="F9B639"/>
              </a:buClr>
              <a:buFont typeface="Arial" panose="020B0604020202020204" pitchFamily="34" charset="0"/>
              <a:buChar char="•"/>
            </a:pPr>
            <a:r>
              <a:rPr lang="en-US" altLang="en-US" sz="2300" dirty="0">
                <a:latin typeface="Tahoma" charset="0"/>
                <a:ea typeface="Tahoma" charset="0"/>
                <a:cs typeface="Tahoma" charset="0"/>
              </a:rPr>
              <a:t>Blood clots</a:t>
            </a:r>
          </a:p>
          <a:p>
            <a:pPr marL="366713" lvl="1" indent="0" eaLnBrk="1" hangingPunct="1">
              <a:buClr>
                <a:srgbClr val="F9B639"/>
              </a:buClr>
              <a:buNone/>
            </a:pPr>
            <a:r>
              <a:rPr lang="en-US" altLang="en-US" sz="1600" dirty="0">
                <a:latin typeface="Tahoma" charset="0"/>
                <a:ea typeface="Tahoma" charset="0"/>
                <a:cs typeface="Tahoma" charset="0"/>
              </a:rPr>
              <a:t>https://</a:t>
            </a:r>
            <a:r>
              <a:rPr lang="en-US" altLang="en-US" sz="1600" dirty="0" err="1">
                <a:latin typeface="Tahoma" charset="0"/>
                <a:ea typeface="Tahoma" charset="0"/>
                <a:cs typeface="Tahoma" charset="0"/>
              </a:rPr>
              <a:t>www.menopause.org</a:t>
            </a:r>
            <a:r>
              <a:rPr lang="en-US" altLang="en-US" sz="1600" dirty="0">
                <a:latin typeface="Tahoma" charset="0"/>
                <a:ea typeface="Tahoma" charset="0"/>
                <a:cs typeface="Tahoma" charset="0"/>
              </a:rPr>
              <a:t>/docs/default-source/professional/nams-2022-hormone-therapy-position-statement.pdf</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12518</TotalTime>
  <Words>5894</Words>
  <Application>Microsoft Macintosh PowerPoint</Application>
  <PresentationFormat>On-screen Show (4:3)</PresentationFormat>
  <Paragraphs>701</Paragraphs>
  <Slides>42</Slides>
  <Notes>41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vt:lpstr>
      <vt:lpstr>Book Antiqua</vt:lpstr>
      <vt:lpstr>Garamond</vt:lpstr>
      <vt:lpstr>Lucida Sans</vt:lpstr>
      <vt:lpstr>Tahoma</vt:lpstr>
      <vt:lpstr>Times</vt:lpstr>
      <vt:lpstr>Wingdings</vt:lpstr>
      <vt:lpstr>Wingdings 2</vt:lpstr>
      <vt:lpstr>Oriel</vt:lpstr>
      <vt:lpstr>MS_ClipArt_Gallery</vt:lpstr>
      <vt:lpstr>Hormone Issues In Cancer And Cancer Therapies</vt:lpstr>
      <vt:lpstr>The Seven Dwarfs  of Menopause (Male &amp; Female)</vt:lpstr>
      <vt:lpstr>Who Wouldn’t be a Little Crabby?</vt:lpstr>
      <vt:lpstr>Priorities of PCP’s versus Patients</vt:lpstr>
      <vt:lpstr>Hot Flashes/Vasomotor SE Upper body flush  sweating, chill</vt:lpstr>
      <vt:lpstr> Disruptive Impacts of  Hot Flashes</vt:lpstr>
      <vt:lpstr> 2023 NAMS Recommendations:  Environmental Modification</vt:lpstr>
      <vt:lpstr>Nutrition Issues That May Contributing To Symptoms</vt:lpstr>
      <vt:lpstr>NAMS Recommendations 2022  For Moderate/Severe Side Effects</vt:lpstr>
      <vt:lpstr>Women’s Health Initiative 2002  Massive Changes in HRT Use Study Design Issues: Age (63), type of HRT</vt:lpstr>
      <vt:lpstr> FDA Medications That  Limit HF 40 – 60%</vt:lpstr>
      <vt:lpstr>Tamoxifen Interactions  May Affect Therapy</vt:lpstr>
      <vt:lpstr>Other Options for Moderate/Severe Side Effects</vt:lpstr>
      <vt:lpstr>Using Complementary Therapies </vt:lpstr>
      <vt:lpstr>Black Cohosh  Cimicifuga racemosa</vt:lpstr>
      <vt:lpstr>Questionable Remedies/No Benefit</vt:lpstr>
      <vt:lpstr>Managing Symptoms Keeps Women on Anti-Estrogen Therapy  Reducing BC Recurrence 50/60%</vt:lpstr>
      <vt:lpstr>Atrophic  Vaginitis (In 1/3)</vt:lpstr>
      <vt:lpstr>Sleep Strategies 2024 </vt:lpstr>
      <vt:lpstr>Management Of Memory/Mood Issues</vt:lpstr>
      <vt:lpstr>Saint John’s Wort</vt:lpstr>
      <vt:lpstr>Hair Loss</vt:lpstr>
      <vt:lpstr>Excess Weight      Hormone Imbalance</vt:lpstr>
      <vt:lpstr>Strategies To Limit Insulin Resistance </vt:lpstr>
      <vt:lpstr>Hot Flashes Predict Bone Loss Osteoporosis Basics</vt:lpstr>
      <vt:lpstr>Osteoporosis Significant risk: AI, ADT Check DEXA every 2 years</vt:lpstr>
      <vt:lpstr>Diagnosing Bone Loss</vt:lpstr>
      <vt:lpstr>Medications: T score -2.5. loss of 1.5 inches/Spine or Hip Fracture</vt:lpstr>
      <vt:lpstr>Calcium and Bone Health Blood Levels Do Not Reflect Bone Density</vt:lpstr>
      <vt:lpstr>Other Bone Health Nutrients</vt:lpstr>
      <vt:lpstr>Vitamin D and Bone Health </vt:lpstr>
      <vt:lpstr>Fruit &amp; Vegetables Neutralize Acid</vt:lpstr>
      <vt:lpstr>Plate Model/Dash Diet Help Bones</vt:lpstr>
      <vt:lpstr>Soy FOOD Reduced Risk of Cancer</vt:lpstr>
      <vt:lpstr>ACS, AICR, WCRF Advice </vt:lpstr>
      <vt:lpstr>Flax Seed and Fish: Food vs Oils </vt:lpstr>
      <vt:lpstr>Environmental Issues  Around Hormone Balance</vt:lpstr>
      <vt:lpstr>Estrogen Balance via Plate Model</vt:lpstr>
      <vt:lpstr>Heart Disease  And Menopause</vt:lpstr>
      <vt:lpstr>Exercise Helps Everything!</vt:lpstr>
      <vt:lpstr>PowerPoint Presentation</vt:lpstr>
      <vt:lpstr>The Seven Dwarfs  of Menopause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Diarrhea and Malabsorption in Cancer</dc:title>
  <dc:creator>Colleen Gill</dc:creator>
  <cp:lastModifiedBy>Colleen Gill</cp:lastModifiedBy>
  <cp:revision>989</cp:revision>
  <cp:lastPrinted>2024-12-02T02:37:14Z</cp:lastPrinted>
  <dcterms:created xsi:type="dcterms:W3CDTF">2009-02-22T14:06:21Z</dcterms:created>
  <dcterms:modified xsi:type="dcterms:W3CDTF">2024-12-02T02:59:48Z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